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7" r:id="rId2"/>
    <p:sldId id="282" r:id="rId3"/>
    <p:sldId id="283" r:id="rId4"/>
    <p:sldId id="284" r:id="rId5"/>
    <p:sldId id="285" r:id="rId6"/>
    <p:sldId id="286" r:id="rId7"/>
    <p:sldId id="287" r:id="rId8"/>
    <p:sldId id="288" r:id="rId9"/>
    <p:sldId id="289" r:id="rId10"/>
    <p:sldId id="281" r:id="rId11"/>
    <p:sldId id="290" r:id="rId12"/>
    <p:sldId id="292" r:id="rId13"/>
    <p:sldId id="293" r:id="rId14"/>
    <p:sldId id="294" r:id="rId15"/>
    <p:sldId id="295" r:id="rId16"/>
    <p:sldId id="296" r:id="rId17"/>
    <p:sldId id="297" r:id="rId18"/>
    <p:sldId id="299" r:id="rId19"/>
    <p:sldId id="298" r:id="rId20"/>
    <p:sldId id="300" r:id="rId21"/>
    <p:sldId id="301" r:id="rId22"/>
    <p:sldId id="302" r:id="rId23"/>
    <p:sldId id="303" r:id="rId24"/>
    <p:sldId id="305" r:id="rId25"/>
    <p:sldId id="306" r:id="rId26"/>
    <p:sldId id="291" r:id="rId27"/>
    <p:sldId id="257" r:id="rId28"/>
    <p:sldId id="258" r:id="rId29"/>
    <p:sldId id="260" r:id="rId30"/>
    <p:sldId id="261" r:id="rId31"/>
    <p:sldId id="262" r:id="rId32"/>
    <p:sldId id="263" r:id="rId33"/>
    <p:sldId id="264" r:id="rId34"/>
    <p:sldId id="265" r:id="rId35"/>
    <p:sldId id="266" r:id="rId36"/>
    <p:sldId id="267" r:id="rId37"/>
    <p:sldId id="268" r:id="rId38"/>
    <p:sldId id="269" r:id="rId39"/>
    <p:sldId id="272" r:id="rId40"/>
    <p:sldId id="274" r:id="rId41"/>
    <p:sldId id="273" r:id="rId42"/>
    <p:sldId id="270" r:id="rId43"/>
    <p:sldId id="275" r:id="rId44"/>
    <p:sldId id="276" r:id="rId45"/>
    <p:sldId id="271" r:id="rId46"/>
    <p:sldId id="277" r:id="rId47"/>
    <p:sldId id="278" r:id="rId48"/>
    <p:sldId id="279" r:id="rId49"/>
    <p:sldId id="28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9" autoAdjust="0"/>
    <p:restoredTop sz="94660"/>
  </p:normalViewPr>
  <p:slideViewPr>
    <p:cSldViewPr snapToGrid="0">
      <p:cViewPr varScale="1">
        <p:scale>
          <a:sx n="118" d="100"/>
          <a:sy n="118" d="100"/>
        </p:scale>
        <p:origin x="56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22/03/2017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val="3932120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22/03/2017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val="3113541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22/03/2017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val="232119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E7CB113-88D6-4D89-B4D1-9F79BAF9FF15}" type="datetimeFigureOut">
              <a:rPr lang="en-GB" smtClean="0"/>
              <a:pPr/>
              <a:t>22/03/2017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val="251017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7CB113-88D6-4D89-B4D1-9F79BAF9FF15}" type="datetimeFigureOut">
              <a:rPr lang="en-GB" smtClean="0"/>
              <a:pPr/>
              <a:t>22/03/2017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val="2736731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E7CB113-88D6-4D89-B4D1-9F79BAF9FF15}" type="datetimeFigureOut">
              <a:rPr lang="en-GB" smtClean="0"/>
              <a:pPr/>
              <a:t>22/03/2017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val="409383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E7CB113-88D6-4D89-B4D1-9F79BAF9FF15}" type="datetimeFigureOut">
              <a:rPr lang="en-GB" smtClean="0"/>
              <a:pPr/>
              <a:t>22/03/2017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val="601739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E7CB113-88D6-4D89-B4D1-9F79BAF9FF15}" type="datetimeFigureOut">
              <a:rPr lang="en-GB" smtClean="0"/>
              <a:pPr/>
              <a:t>22/03/2017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val="2357015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7CB113-88D6-4D89-B4D1-9F79BAF9FF15}" type="datetimeFigureOut">
              <a:rPr lang="en-GB" smtClean="0"/>
              <a:pPr/>
              <a:t>22/03/2017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val="289537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7CB113-88D6-4D89-B4D1-9F79BAF9FF15}" type="datetimeFigureOut">
              <a:rPr lang="en-GB" smtClean="0"/>
              <a:pPr/>
              <a:t>22/03/2017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val="2718392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7CB113-88D6-4D89-B4D1-9F79BAF9FF15}" type="datetimeFigureOut">
              <a:rPr lang="en-GB" smtClean="0"/>
              <a:pPr/>
              <a:t>22/03/2017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A4CE27-D7DF-47E0-9101-9F02C8718BDD}" type="slidenum">
              <a:rPr lang="en-GB" smtClean="0"/>
              <a:pPr/>
              <a:t>‹#›</a:t>
            </a:fld>
            <a:endParaRPr lang="en-GB"/>
          </a:p>
        </p:txBody>
      </p:sp>
    </p:spTree>
    <p:extLst>
      <p:ext uri="{BB962C8B-B14F-4D97-AF65-F5344CB8AC3E}">
        <p14:creationId xmlns:p14="http://schemas.microsoft.com/office/powerpoint/2010/main" val="416652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7CB113-88D6-4D89-B4D1-9F79BAF9FF15}" type="datetimeFigureOut">
              <a:rPr lang="en-GB" smtClean="0"/>
              <a:pPr/>
              <a:t>22/03/2017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A4CE27-D7DF-47E0-9101-9F02C8718BDD}" type="slidenum">
              <a:rPr lang="en-GB" smtClean="0"/>
              <a:pPr/>
              <a:t>‹#›</a:t>
            </a:fld>
            <a:endParaRPr lang="en-GB"/>
          </a:p>
        </p:txBody>
      </p:sp>
    </p:spTree>
    <p:extLst>
      <p:ext uri="{BB962C8B-B14F-4D97-AF65-F5344CB8AC3E}">
        <p14:creationId xmlns:p14="http://schemas.microsoft.com/office/powerpoint/2010/main" val="1838645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2.png"/><Relationship Id="rId1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18.jpeg"/><Relationship Id="rId12" Type="http://schemas.openxmlformats.org/officeDocument/2006/relationships/image" Target="../media/image11.png"/><Relationship Id="rId17" Type="http://schemas.openxmlformats.org/officeDocument/2006/relationships/image" Target="../media/image25.png"/><Relationship Id="rId2" Type="http://schemas.openxmlformats.org/officeDocument/2006/relationships/image" Target="../media/image3.jpe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23.png"/><Relationship Id="rId10" Type="http://schemas.openxmlformats.org/officeDocument/2006/relationships/image" Target="../media/image21.jpeg"/><Relationship Id="rId4" Type="http://schemas.openxmlformats.org/officeDocument/2006/relationships/image" Target="../media/image6.png"/><Relationship Id="rId9" Type="http://schemas.openxmlformats.org/officeDocument/2006/relationships/image" Target="../media/image20.jpeg"/><Relationship Id="rId1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5.png"/><Relationship Id="rId5" Type="http://schemas.openxmlformats.org/officeDocument/2006/relationships/image" Target="../media/image11.png"/><Relationship Id="rId10" Type="http://schemas.openxmlformats.org/officeDocument/2006/relationships/image" Target="../media/image28.jpeg"/><Relationship Id="rId4" Type="http://schemas.openxmlformats.org/officeDocument/2006/relationships/image" Target="../media/image10.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5.jpe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32.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8.png"/><Relationship Id="rId5" Type="http://schemas.openxmlformats.org/officeDocument/2006/relationships/image" Target="../media/image11.png"/><Relationship Id="rId15" Type="http://schemas.openxmlformats.org/officeDocument/2006/relationships/image" Target="../media/image33.jpe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jpe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2.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33.jpe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jpe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2.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37.jpe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5.png"/><Relationship Id="rId2" Type="http://schemas.openxmlformats.org/officeDocument/2006/relationships/image" Target="../media/image3.jpeg"/><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image" Target="../media/image7.png"/><Relationship Id="rId15" Type="http://schemas.openxmlformats.org/officeDocument/2006/relationships/image" Target="../media/image16.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5.png"/><Relationship Id="rId12" Type="http://schemas.openxmlformats.org/officeDocument/2006/relationships/image" Target="../media/image24.png"/><Relationship Id="rId2" Type="http://schemas.openxmlformats.org/officeDocument/2006/relationships/image" Target="../media/image3.jpeg"/><Relationship Id="rId16"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8.jpeg"/><Relationship Id="rId11" Type="http://schemas.openxmlformats.org/officeDocument/2006/relationships/image" Target="../media/image12.png"/><Relationship Id="rId5" Type="http://schemas.openxmlformats.org/officeDocument/2006/relationships/image" Target="../media/image8.png"/><Relationship Id="rId15" Type="http://schemas.openxmlformats.org/officeDocument/2006/relationships/image" Target="../media/image15.jpe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png"/><Relationship Id="rId2" Type="http://schemas.openxmlformats.org/officeDocument/2006/relationships/image" Target="../media/image3.jpeg"/><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5.png"/><Relationship Id="rId5" Type="http://schemas.openxmlformats.org/officeDocument/2006/relationships/image" Target="../media/image8.png"/><Relationship Id="rId1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6.jpeg"/></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8.jpeg"/><Relationship Id="rId12"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image" Target="../media/image7.png"/><Relationship Id="rId10"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28.jpeg"/><Relationship Id="rId15" Type="http://schemas.openxmlformats.org/officeDocument/2006/relationships/image" Target="../media/image26.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22.pn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8.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9.png"/><Relationship Id="rId5" Type="http://schemas.openxmlformats.org/officeDocument/2006/relationships/image" Target="../media/image7.png"/><Relationship Id="rId15" Type="http://schemas.openxmlformats.org/officeDocument/2006/relationships/image" Target="../media/image23.png"/><Relationship Id="rId10"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12.png"/><Relationship Id="rId1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8.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26.png"/></Relationships>
</file>

<file path=ppt/slides/_rels/slide4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42.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jpeg"/><Relationship Id="rId3" Type="http://schemas.openxmlformats.org/officeDocument/2006/relationships/image" Target="../media/image4.jpe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15.jpeg"/><Relationship Id="rId9" Type="http://schemas.openxmlformats.org/officeDocument/2006/relationships/image" Target="../media/image9.png"/><Relationship Id="rId14"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smtClean="0"/>
              <a:t>Software Engineering Group Projects – User Interface presentation</a:t>
            </a:r>
            <a:endParaRPr lang="en-GB" dirty="0"/>
          </a:p>
        </p:txBody>
      </p:sp>
      <p:sp>
        <p:nvSpPr>
          <p:cNvPr id="5" name="Subtitle 4"/>
          <p:cNvSpPr>
            <a:spLocks noGrp="1"/>
          </p:cNvSpPr>
          <p:nvPr>
            <p:ph type="subTitle" idx="1"/>
          </p:nvPr>
        </p:nvSpPr>
        <p:spPr/>
        <p:txBody>
          <a:bodyPr/>
          <a:lstStyle/>
          <a:p>
            <a:r>
              <a:rPr lang="en-GB" dirty="0" smtClean="0"/>
              <a:t>Author: Jor51 and adl12</a:t>
            </a:r>
          </a:p>
          <a:p>
            <a:r>
              <a:rPr lang="en-GB" dirty="0" err="1" smtClean="0"/>
              <a:t>Conﬁg</a:t>
            </a:r>
            <a:r>
              <a:rPr lang="en-GB" dirty="0" smtClean="0"/>
              <a:t> Ref: SE.QA.04</a:t>
            </a:r>
          </a:p>
          <a:p>
            <a:r>
              <a:rPr lang="en-GB" dirty="0" smtClean="0"/>
              <a:t>Status: released</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 y="5013325"/>
            <a:ext cx="10515600" cy="1325563"/>
          </a:xfrm>
        </p:spPr>
        <p:txBody>
          <a:bodyPr>
            <a:normAutofit/>
          </a:bodyPr>
          <a:lstStyle/>
          <a:p>
            <a:r>
              <a:rPr lang="en-GB" sz="1800" dirty="0" smtClean="0">
                <a:latin typeface="+mn-lt"/>
              </a:rPr>
              <a:t>When a player moves to a trade port a trade menu will pop up.</a:t>
            </a:r>
            <a:endParaRPr lang="en-GB" sz="1800" dirty="0">
              <a:latin typeface="+mn-lt"/>
            </a:endParaRPr>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720" y="1243801"/>
            <a:ext cx="319118" cy="3191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1097" y="1036974"/>
            <a:ext cx="245594" cy="239376"/>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3479" y="799326"/>
            <a:ext cx="245594" cy="24128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3954" y="580251"/>
            <a:ext cx="245594" cy="238899"/>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3954" y="350043"/>
            <a:ext cx="245594" cy="234819"/>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31573" y="121146"/>
            <a:ext cx="245594" cy="236042"/>
          </a:xfrm>
          <a:prstGeom prst="rect">
            <a:avLst/>
          </a:prstGeom>
        </p:spPr>
      </p:pic>
      <p:pic>
        <p:nvPicPr>
          <p:cNvPr id="16" name="Picture 4" descr="Keelhauled BB Regula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Keelhauled BB Regula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Keelhauled BB Regula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Keelhauled BB Regula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Keelhauled BB Regula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Keelhauled BB Regul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4"/>
          <a:stretch>
            <a:fillRect/>
          </a:stretch>
        </p:blipFill>
        <p:spPr>
          <a:xfrm>
            <a:off x="649606" y="702559"/>
            <a:ext cx="1800225" cy="1123950"/>
          </a:xfrm>
          <a:prstGeom prst="rect">
            <a:avLst/>
          </a:prstGeom>
        </p:spPr>
      </p:pic>
      <p:pic>
        <p:nvPicPr>
          <p:cNvPr id="24" name="Picture 2" descr="Keelhauled BB Regula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96497" y="4101041"/>
            <a:ext cx="881842" cy="2380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Keelhauled BB Regula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Keelhauled BB Regula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Keelhauled BB Regula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03" y="4981370"/>
            <a:ext cx="10515600" cy="1325563"/>
          </a:xfrm>
        </p:spPr>
        <p:txBody>
          <a:bodyPr>
            <a:normAutofit/>
          </a:bodyPr>
          <a:lstStyle/>
          <a:p>
            <a:r>
              <a:rPr lang="en-GB" sz="1800" dirty="0" smtClean="0">
                <a:latin typeface="+mn-lt"/>
              </a:rPr>
              <a:t>In the trade menu you will be able to select the treasure you have (a barrel) and trade it for the equivalent crew. Once the user has clicked trade it will take them back to the board screen.</a:t>
            </a:r>
            <a:br>
              <a:rPr lang="en-GB" sz="1800" dirty="0" smtClean="0">
                <a:latin typeface="+mn-lt"/>
              </a:rPr>
            </a:br>
            <a:r>
              <a:rPr lang="en-GB" sz="1800" dirty="0" smtClean="0">
                <a:latin typeface="+mn-lt"/>
              </a:rPr>
              <a:t>In the example above you can see a player swapping a barrel for a crew card worth the same amount.</a:t>
            </a:r>
            <a:endParaRPr lang="en-GB" sz="1800" dirty="0">
              <a:latin typeface="+mn-lt"/>
            </a:endParaRPr>
          </a:p>
        </p:txBody>
      </p:sp>
      <p:pic>
        <p:nvPicPr>
          <p:cNvPr id="2051" name="Picture 3"/>
          <p:cNvPicPr>
            <a:picLocks noChangeAspect="1" noChangeArrowheads="1"/>
          </p:cNvPicPr>
          <p:nvPr/>
        </p:nvPicPr>
        <p:blipFill>
          <a:blip r:embed="rId2"/>
          <a:srcRect/>
          <a:stretch>
            <a:fillRect/>
          </a:stretch>
        </p:blipFill>
        <p:spPr bwMode="auto">
          <a:xfrm>
            <a:off x="0" y="0"/>
            <a:ext cx="12191999" cy="493954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83" y="2813357"/>
            <a:ext cx="10515600" cy="1325563"/>
          </a:xfrm>
        </p:spPr>
        <p:txBody>
          <a:bodyPr>
            <a:normAutofit fontScale="90000"/>
          </a:bodyPr>
          <a:lstStyle/>
          <a:p>
            <a:r>
              <a:rPr lang="en-GB" dirty="0" smtClean="0"/>
              <a:t>A Player moves onto an occupied square by an enemy player ship. A battle starts and in this example the attacking player wins taking both of the loser players treasure. The loser then moves away. This is to show how the GUI works when attacking.</a:t>
            </a:r>
            <a:br>
              <a:rPr lang="en-GB" dirty="0" smtClean="0"/>
            </a:b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20" y="5062486"/>
            <a:ext cx="10515600" cy="1325563"/>
          </a:xfrm>
        </p:spPr>
        <p:txBody>
          <a:bodyPr>
            <a:normAutofit/>
          </a:bodyPr>
          <a:lstStyle/>
          <a:p>
            <a:r>
              <a:rPr lang="en-GB" sz="1800" dirty="0" smtClean="0">
                <a:latin typeface="+mn-lt"/>
              </a:rPr>
              <a:t>When a player moves to the same square another player is on a battle screen will pop up.</a:t>
            </a:r>
            <a:endParaRPr lang="en-GB" sz="18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4855792"/>
          </a:xfrm>
        </p:spPr>
      </p:pic>
      <p:pic>
        <p:nvPicPr>
          <p:cNvPr id="5" name="Picture 2" descr="Keelhauled BB Regul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Keelhauled BB Regu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Keelhauled BB Regul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Keelhauled BB Regu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Keelhauled BB Regu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Keelhauled BB Regul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stretch>
            <a:fillRect/>
          </a:stretch>
        </p:blipFill>
        <p:spPr>
          <a:xfrm>
            <a:off x="649606" y="702559"/>
            <a:ext cx="1800225" cy="112395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40304" y="2408805"/>
            <a:ext cx="245594" cy="245594"/>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4265339" y="2407115"/>
            <a:ext cx="248348" cy="248348"/>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22704" y="2432908"/>
            <a:ext cx="237786" cy="2377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4944500"/>
            <a:ext cx="10515600" cy="1325563"/>
          </a:xfrm>
        </p:spPr>
        <p:txBody>
          <a:bodyPr>
            <a:normAutofit/>
          </a:bodyPr>
          <a:lstStyle/>
          <a:p>
            <a:r>
              <a:rPr lang="en-GB" sz="1800" dirty="0" smtClean="0">
                <a:latin typeface="+mn-lt"/>
              </a:rPr>
              <a:t>On the battle screen the users will see both the players attack score, who the winner is and the ability to collect their reward.</a:t>
            </a:r>
            <a:endParaRPr lang="en-GB" sz="1800" dirty="0">
              <a:latin typeface="+mn-lt"/>
            </a:endParaRPr>
          </a:p>
        </p:txBody>
      </p:sp>
      <p:pic>
        <p:nvPicPr>
          <p:cNvPr id="3075" name="Picture 3"/>
          <p:cNvPicPr>
            <a:picLocks noGrp="1" noChangeAspect="1" noChangeArrowheads="1"/>
          </p:cNvPicPr>
          <p:nvPr>
            <p:ph idx="1"/>
          </p:nvPr>
        </p:nvPicPr>
        <p:blipFill>
          <a:blip r:embed="rId2"/>
          <a:srcRect/>
          <a:stretch>
            <a:fillRect/>
          </a:stretch>
        </p:blipFill>
        <p:spPr bwMode="auto">
          <a:xfrm>
            <a:off x="0" y="-1"/>
            <a:ext cx="12192000" cy="4866969"/>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12" y="5069861"/>
            <a:ext cx="10515600" cy="1325563"/>
          </a:xfrm>
        </p:spPr>
        <p:txBody>
          <a:bodyPr>
            <a:normAutofit/>
          </a:bodyPr>
          <a:lstStyle/>
          <a:p>
            <a:r>
              <a:rPr lang="en-GB" sz="1800" dirty="0" smtClean="0">
                <a:latin typeface="+mn-lt"/>
              </a:rPr>
              <a:t>On this screen the winner has room for only 1 treasure. This shows the user gaining the highest treasure the opponent has.</a:t>
            </a:r>
            <a:endParaRPr lang="en-GB" sz="1800" dirty="0">
              <a:latin typeface="+mn-lt"/>
            </a:endParaRPr>
          </a:p>
        </p:txBody>
      </p:sp>
      <p:pic>
        <p:nvPicPr>
          <p:cNvPr id="4098" name="Picture 2"/>
          <p:cNvPicPr>
            <a:picLocks noChangeAspect="1" noChangeArrowheads="1"/>
          </p:cNvPicPr>
          <p:nvPr/>
        </p:nvPicPr>
        <p:blipFill>
          <a:blip r:embed="rId2"/>
          <a:srcRect/>
          <a:stretch>
            <a:fillRect/>
          </a:stretch>
        </p:blipFill>
        <p:spPr bwMode="auto">
          <a:xfrm>
            <a:off x="0" y="0"/>
            <a:ext cx="12192000" cy="4915406"/>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574" y="4937125"/>
            <a:ext cx="10515600" cy="1325563"/>
          </a:xfrm>
        </p:spPr>
        <p:txBody>
          <a:bodyPr>
            <a:normAutofit/>
          </a:bodyPr>
          <a:lstStyle/>
          <a:p>
            <a:r>
              <a:rPr lang="en-GB" sz="1800" dirty="0" smtClean="0">
                <a:latin typeface="+mn-lt"/>
              </a:rPr>
              <a:t>A message will prompt the user that the remaining treasure has gone to treasure island.</a:t>
            </a:r>
            <a:endParaRPr lang="en-GB" sz="1800" dirty="0">
              <a:latin typeface="+mn-lt"/>
            </a:endParaRPr>
          </a:p>
        </p:txBody>
      </p:sp>
      <p:sp>
        <p:nvSpPr>
          <p:cNvPr id="4" name="Rectangle 3"/>
          <p:cNvSpPr/>
          <p:nvPr/>
        </p:nvSpPr>
        <p:spPr>
          <a:xfrm>
            <a:off x="2930873" y="879703"/>
            <a:ext cx="5650302" cy="24757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3388196" y="1327355"/>
            <a:ext cx="4918654" cy="369332"/>
          </a:xfrm>
          <a:prstGeom prst="rect">
            <a:avLst/>
          </a:prstGeom>
          <a:noFill/>
        </p:spPr>
        <p:txBody>
          <a:bodyPr wrap="none" rtlCol="0">
            <a:spAutoFit/>
          </a:bodyPr>
          <a:lstStyle/>
          <a:p>
            <a:r>
              <a:rPr lang="en-GB" dirty="0" smtClean="0"/>
              <a:t>All remaining treasure has gone to treasure island!</a:t>
            </a:r>
            <a:endParaRPr lang="en-GB" dirty="0"/>
          </a:p>
        </p:txBody>
      </p:sp>
      <p:sp>
        <p:nvSpPr>
          <p:cNvPr id="6" name="Rectangle 5"/>
          <p:cNvSpPr/>
          <p:nvPr/>
        </p:nvSpPr>
        <p:spPr>
          <a:xfrm>
            <a:off x="5048700" y="2159087"/>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Ok</a:t>
            </a:r>
            <a:endParaRPr lang="en-GB"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257" y="5077234"/>
            <a:ext cx="10515600" cy="1325563"/>
          </a:xfrm>
        </p:spPr>
        <p:txBody>
          <a:bodyPr>
            <a:normAutofit/>
          </a:bodyPr>
          <a:lstStyle/>
          <a:p>
            <a:r>
              <a:rPr lang="en-GB" sz="1800" dirty="0" smtClean="0">
                <a:latin typeface="+mn-lt"/>
              </a:rPr>
              <a:t>If the loser does not have treasure, but does have cards, then the two lowest value cards in the loser's hand are given to the winner.</a:t>
            </a:r>
            <a:endParaRPr lang="en-GB" sz="1800" dirty="0">
              <a:latin typeface="+mn-lt"/>
            </a:endParaRPr>
          </a:p>
        </p:txBody>
      </p:sp>
      <p:pic>
        <p:nvPicPr>
          <p:cNvPr id="5122" name="Picture 2"/>
          <p:cNvPicPr>
            <a:picLocks noChangeAspect="1" noChangeArrowheads="1"/>
          </p:cNvPicPr>
          <p:nvPr/>
        </p:nvPicPr>
        <p:blipFill>
          <a:blip r:embed="rId2"/>
          <a:srcRect/>
          <a:stretch>
            <a:fillRect/>
          </a:stretch>
        </p:blipFill>
        <p:spPr bwMode="auto">
          <a:xfrm>
            <a:off x="0" y="-1"/>
            <a:ext cx="12192000" cy="486512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71" y="4457803"/>
            <a:ext cx="10515600" cy="1325563"/>
          </a:xfrm>
        </p:spPr>
        <p:txBody>
          <a:bodyPr>
            <a:normAutofit/>
          </a:bodyPr>
          <a:lstStyle/>
          <a:p>
            <a:r>
              <a:rPr lang="en-GB" sz="1800" dirty="0" smtClean="0">
                <a:latin typeface="+mn-lt"/>
              </a:rPr>
              <a:t>A message will prompt the loser (player 2) that they have to make a free legal move away from the winners ship.</a:t>
            </a:r>
            <a:endParaRPr lang="en-GB" sz="1800" dirty="0">
              <a:latin typeface="+mn-lt"/>
            </a:endParaRPr>
          </a:p>
        </p:txBody>
      </p:sp>
      <p:sp>
        <p:nvSpPr>
          <p:cNvPr id="4" name="Rectangle 3"/>
          <p:cNvSpPr/>
          <p:nvPr/>
        </p:nvSpPr>
        <p:spPr>
          <a:xfrm>
            <a:off x="2930873" y="879703"/>
            <a:ext cx="5650302" cy="24757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3388196" y="1327355"/>
            <a:ext cx="5138586" cy="646331"/>
          </a:xfrm>
          <a:prstGeom prst="rect">
            <a:avLst/>
          </a:prstGeom>
          <a:noFill/>
        </p:spPr>
        <p:txBody>
          <a:bodyPr wrap="none" rtlCol="0">
            <a:spAutoFit/>
          </a:bodyPr>
          <a:lstStyle/>
          <a:p>
            <a:r>
              <a:rPr lang="en-GB" dirty="0" smtClean="0"/>
              <a:t>Can player 2 please make a free move away from the</a:t>
            </a:r>
          </a:p>
          <a:p>
            <a:r>
              <a:rPr lang="en-GB" dirty="0" smtClean="0"/>
              <a:t>		other ship!</a:t>
            </a:r>
            <a:endParaRPr lang="en-GB" dirty="0"/>
          </a:p>
        </p:txBody>
      </p:sp>
      <p:sp>
        <p:nvSpPr>
          <p:cNvPr id="6" name="Rectangle 5"/>
          <p:cNvSpPr/>
          <p:nvPr/>
        </p:nvSpPr>
        <p:spPr>
          <a:xfrm>
            <a:off x="5048700" y="2159087"/>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Ok</a:t>
            </a:r>
            <a:endParaRPr lang="en-GB"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007" y="5195222"/>
            <a:ext cx="10515600" cy="1325563"/>
          </a:xfrm>
        </p:spPr>
        <p:txBody>
          <a:bodyPr>
            <a:normAutofit fontScale="90000"/>
          </a:bodyPr>
          <a:lstStyle/>
          <a:p>
            <a:r>
              <a:rPr lang="en-GB" sz="1800" dirty="0" smtClean="0">
                <a:latin typeface="+mn-lt"/>
              </a:rPr>
              <a:t>The loser must move up to the maximum squares that they can move, in any direction, followed by a change of direction. They must move at least one square away from the attacker.  In this picture the user can move up to 3 squares.  If the result is a draw no treasure or crew cards are lost as a result of the battle, however the attacking ship gets to make a free move and direction change.</a:t>
            </a:r>
            <a:br>
              <a:rPr lang="en-GB" sz="1800" dirty="0" smtClean="0">
                <a:latin typeface="+mn-lt"/>
              </a:rPr>
            </a:br>
            <a:endParaRPr lang="en-GB" sz="18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4855792"/>
          </a:xfrm>
        </p:spPr>
      </p:pic>
      <p:pic>
        <p:nvPicPr>
          <p:cNvPr id="5" name="Picture 2" descr="Keelhauled BB Regul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Keelhauled BB Regu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Keelhauled BB Regul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Keelhauled BB Regu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Keelhauled BB Regu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Keelhauled BB Regul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stretch>
            <a:fillRect/>
          </a:stretch>
        </p:blipFill>
        <p:spPr>
          <a:xfrm>
            <a:off x="649606" y="702559"/>
            <a:ext cx="1800225" cy="1123950"/>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4265339" y="2407115"/>
            <a:ext cx="248348" cy="248348"/>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22704" y="2432908"/>
            <a:ext cx="237786" cy="237786"/>
          </a:xfrm>
          <a:prstGeom prst="rect">
            <a:avLst/>
          </a:prstGeom>
        </p:spPr>
      </p:pic>
      <p:pic>
        <p:nvPicPr>
          <p:cNvPr id="26" name="Picture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11277" y="2884061"/>
            <a:ext cx="230615" cy="230615"/>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11278" y="2422098"/>
            <a:ext cx="230615" cy="230615"/>
          </a:xfrm>
          <a:prstGeom prst="rect">
            <a:avLst/>
          </a:prstGeom>
        </p:spPr>
      </p:pic>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44640" y="2422098"/>
            <a:ext cx="230615" cy="230615"/>
          </a:xfrm>
          <a:prstGeom prst="rect">
            <a:avLst/>
          </a:prstGeom>
        </p:spPr>
      </p:pic>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49314" y="1731535"/>
            <a:ext cx="230615" cy="230615"/>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49314" y="1960135"/>
            <a:ext cx="230615" cy="230615"/>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9877" y="3117423"/>
            <a:ext cx="230615" cy="230615"/>
          </a:xfrm>
          <a:prstGeom prst="rect">
            <a:avLst/>
          </a:prstGeom>
        </p:spPr>
      </p:pic>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44552" y="3112660"/>
            <a:ext cx="230615" cy="230615"/>
          </a:xfrm>
          <a:prstGeom prst="rect">
            <a:avLst/>
          </a:prstGeom>
        </p:spPr>
      </p:pic>
      <p:pic>
        <p:nvPicPr>
          <p:cNvPr id="33" name="Picture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44552" y="2884060"/>
            <a:ext cx="230615" cy="230615"/>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06515" y="1964898"/>
            <a:ext cx="230615" cy="230615"/>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9878" y="1736298"/>
            <a:ext cx="230615" cy="230615"/>
          </a:xfrm>
          <a:prstGeom prst="rect">
            <a:avLst/>
          </a:prstGeom>
        </p:spPr>
      </p:pic>
      <p:pic>
        <p:nvPicPr>
          <p:cNvPr id="36" name="Picture 3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87353" y="2884061"/>
            <a:ext cx="230615" cy="230615"/>
          </a:xfrm>
          <a:prstGeom prst="rect">
            <a:avLst/>
          </a:prstGeom>
        </p:spPr>
      </p:pic>
      <p:pic>
        <p:nvPicPr>
          <p:cNvPr id="37" name="Picture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58752" y="3117423"/>
            <a:ext cx="230615" cy="230615"/>
          </a:xfrm>
          <a:prstGeom prst="rect">
            <a:avLst/>
          </a:prstGeom>
        </p:spPr>
      </p:pic>
      <p:pic>
        <p:nvPicPr>
          <p:cNvPr id="38" name="Picture 3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87352" y="2422098"/>
            <a:ext cx="230615" cy="230615"/>
          </a:xfrm>
          <a:prstGeom prst="rect">
            <a:avLst/>
          </a:prstGeom>
        </p:spPr>
      </p:pic>
      <p:pic>
        <p:nvPicPr>
          <p:cNvPr id="39" name="Picture 3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58752" y="2422098"/>
            <a:ext cx="230615" cy="230615"/>
          </a:xfrm>
          <a:prstGeom prst="rect">
            <a:avLst/>
          </a:prstGeom>
        </p:spPr>
      </p:pic>
      <p:pic>
        <p:nvPicPr>
          <p:cNvPr id="40" name="Picture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53989" y="1731537"/>
            <a:ext cx="230615" cy="230615"/>
          </a:xfrm>
          <a:prstGeom prst="rect">
            <a:avLst/>
          </a:prstGeom>
        </p:spPr>
      </p:pic>
      <p:pic>
        <p:nvPicPr>
          <p:cNvPr id="41" name="Picture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82590" y="1960136"/>
            <a:ext cx="230615" cy="230615"/>
          </a:xfrm>
          <a:prstGeom prst="rect">
            <a:avLst/>
          </a:prstGeom>
        </p:spPr>
      </p:pic>
      <p:pic>
        <p:nvPicPr>
          <p:cNvPr id="42" name="Picture 41"/>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4115952" y="2189535"/>
            <a:ext cx="240506" cy="238122"/>
          </a:xfrm>
          <a:prstGeom prst="rect">
            <a:avLst/>
          </a:prstGeom>
        </p:spPr>
      </p:pic>
      <p:pic>
        <p:nvPicPr>
          <p:cNvPr id="43" name="Picture 42"/>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4115952" y="2420962"/>
            <a:ext cx="240506" cy="238122"/>
          </a:xfrm>
          <a:prstGeom prst="rect">
            <a:avLst/>
          </a:prstGeom>
        </p:spPr>
      </p:pic>
      <p:pic>
        <p:nvPicPr>
          <p:cNvPr id="44" name="Picture 43"/>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4115952" y="2649288"/>
            <a:ext cx="240506" cy="238122"/>
          </a:xfrm>
          <a:prstGeom prst="rect">
            <a:avLst/>
          </a:prstGeom>
        </p:spPr>
      </p:pic>
      <p:pic>
        <p:nvPicPr>
          <p:cNvPr id="45" name="Picture 44"/>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4578842" y="2415604"/>
            <a:ext cx="240506" cy="248262"/>
          </a:xfrm>
          <a:prstGeom prst="rect">
            <a:avLst/>
          </a:prstGeom>
        </p:spPr>
      </p:pic>
      <p:pic>
        <p:nvPicPr>
          <p:cNvPr id="46" name="Picture 45"/>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4578842" y="2189535"/>
            <a:ext cx="240506" cy="238122"/>
          </a:xfrm>
          <a:prstGeom prst="rect">
            <a:avLst/>
          </a:prstGeom>
        </p:spPr>
      </p:pic>
      <p:pic>
        <p:nvPicPr>
          <p:cNvPr id="47" name="Picture 46"/>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4350258" y="2190775"/>
            <a:ext cx="240506" cy="238122"/>
          </a:xfrm>
          <a:prstGeom prst="rect">
            <a:avLst/>
          </a:prstGeom>
        </p:spPr>
      </p:pic>
      <p:pic>
        <p:nvPicPr>
          <p:cNvPr id="49" name="Picture 48"/>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4578842" y="2648050"/>
            <a:ext cx="240506" cy="238122"/>
          </a:xfrm>
          <a:prstGeom prst="rect">
            <a:avLst/>
          </a:prstGeom>
        </p:spPr>
      </p:pic>
      <p:pic>
        <p:nvPicPr>
          <p:cNvPr id="50" name="Picture 4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48506" y="2646425"/>
            <a:ext cx="230498" cy="2304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1524000" y="1734421"/>
            <a:ext cx="9144000" cy="2387600"/>
          </a:xfrm>
        </p:spPr>
        <p:txBody>
          <a:bodyPr>
            <a:normAutofit/>
          </a:bodyPr>
          <a:lstStyle/>
          <a:p>
            <a:r>
              <a:rPr lang="en-GB" sz="4000" dirty="0" smtClean="0"/>
              <a:t>The start screen and how to proceed with the game. This will show you how to set up a game from the starting screen.</a:t>
            </a:r>
            <a:endParaRPr lang="en-GB" sz="4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458" y="2820731"/>
            <a:ext cx="10515600" cy="1325563"/>
          </a:xfrm>
        </p:spPr>
        <p:txBody>
          <a:bodyPr>
            <a:normAutofit fontScale="90000"/>
          </a:bodyPr>
          <a:lstStyle/>
          <a:p>
            <a:r>
              <a:rPr lang="en-GB" dirty="0" smtClean="0"/>
              <a:t>A Player moves to the coast of treasure island and get given a chance card. The chance card gives him the choice of either a treasure or 3 crew cards. The user then proceeds to pick a treasure gain a diamonds.</a:t>
            </a:r>
            <a:endParaRPr lang="en-GB"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968" y="5018241"/>
            <a:ext cx="10515600" cy="1325563"/>
          </a:xfrm>
        </p:spPr>
        <p:txBody>
          <a:bodyPr>
            <a:normAutofit/>
          </a:bodyPr>
          <a:lstStyle/>
          <a:p>
            <a:r>
              <a:rPr lang="en-GB" sz="1800" dirty="0" smtClean="0">
                <a:latin typeface="+mn-lt"/>
              </a:rPr>
              <a:t>The user proceeds to the coast of treasure island.</a:t>
            </a:r>
            <a:endParaRPr lang="en-GB" sz="18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891932" y="1231005"/>
            <a:ext cx="319118" cy="3191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233678">
            <a:off x="5008326" y="3559417"/>
            <a:ext cx="288293" cy="28829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9" name="Picture 2" descr="Keelhauled BB Regu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0"/>
          <a:stretch>
            <a:fillRect/>
          </a:stretch>
        </p:blipFill>
        <p:spPr>
          <a:xfrm>
            <a:off x="649606" y="702559"/>
            <a:ext cx="1800225" cy="1123950"/>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59049" y="1731544"/>
            <a:ext cx="230615" cy="230615"/>
          </a:xfrm>
          <a:prstGeom prst="rect">
            <a:avLst/>
          </a:prstGeom>
        </p:spPr>
      </p:pic>
      <p:pic>
        <p:nvPicPr>
          <p:cNvPr id="27" name="Picture 26"/>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5726774" y="1034907"/>
            <a:ext cx="240506" cy="238122"/>
          </a:xfrm>
          <a:prstGeom prst="rect">
            <a:avLst/>
          </a:prstGeom>
        </p:spPr>
      </p:pic>
      <p:pic>
        <p:nvPicPr>
          <p:cNvPr id="28" name="Picture 27"/>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5726774" y="1266334"/>
            <a:ext cx="240506" cy="238122"/>
          </a:xfrm>
          <a:prstGeom prst="rect">
            <a:avLst/>
          </a:prstGeom>
        </p:spPr>
      </p:pic>
      <p:pic>
        <p:nvPicPr>
          <p:cNvPr id="29" name="Picture 28"/>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5726774" y="1494660"/>
            <a:ext cx="240506" cy="238122"/>
          </a:xfrm>
          <a:prstGeom prst="rect">
            <a:avLst/>
          </a:prstGeom>
        </p:spPr>
      </p:pic>
      <p:pic>
        <p:nvPicPr>
          <p:cNvPr id="30" name="Picture 29"/>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6189664" y="1260976"/>
            <a:ext cx="240506" cy="248262"/>
          </a:xfrm>
          <a:prstGeom prst="rect">
            <a:avLst/>
          </a:prstGeom>
        </p:spPr>
      </p:pic>
      <p:pic>
        <p:nvPicPr>
          <p:cNvPr id="31" name="Picture 30"/>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6189664" y="1034907"/>
            <a:ext cx="240506" cy="238122"/>
          </a:xfrm>
          <a:prstGeom prst="rect">
            <a:avLst/>
          </a:prstGeom>
        </p:spPr>
      </p:pic>
      <p:pic>
        <p:nvPicPr>
          <p:cNvPr id="32" name="Picture 31"/>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5961080" y="1036147"/>
            <a:ext cx="240506" cy="238122"/>
          </a:xfrm>
          <a:prstGeom prst="rect">
            <a:avLst/>
          </a:prstGeom>
        </p:spPr>
      </p:pic>
      <p:pic>
        <p:nvPicPr>
          <p:cNvPr id="34" name="Picture 33"/>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6189664" y="1493422"/>
            <a:ext cx="240506" cy="238122"/>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59188" y="1502139"/>
            <a:ext cx="229894" cy="22989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620" y="4885506"/>
            <a:ext cx="10515600" cy="1325563"/>
          </a:xfrm>
        </p:spPr>
        <p:txBody>
          <a:bodyPr>
            <a:normAutofit/>
          </a:bodyPr>
          <a:lstStyle/>
          <a:p>
            <a:r>
              <a:rPr lang="en-GB" sz="1800" dirty="0" smtClean="0">
                <a:latin typeface="+mn-lt"/>
              </a:rPr>
              <a:t>The player gains the chance card 14 and gets the option between treasure and crew cards. The player then proceeds to picks treasure</a:t>
            </a:r>
            <a:endParaRPr lang="en-GB" sz="1800" dirty="0">
              <a:latin typeface="+mn-lt"/>
            </a:endParaRPr>
          </a:p>
        </p:txBody>
      </p:sp>
      <p:pic>
        <p:nvPicPr>
          <p:cNvPr id="6147" name="Picture 3"/>
          <p:cNvPicPr>
            <a:picLocks noChangeAspect="1" noChangeArrowheads="1"/>
          </p:cNvPicPr>
          <p:nvPr/>
        </p:nvPicPr>
        <p:blipFill>
          <a:blip r:embed="rId2"/>
          <a:srcRect/>
          <a:stretch>
            <a:fillRect/>
          </a:stretch>
        </p:blipFill>
        <p:spPr bwMode="auto">
          <a:xfrm>
            <a:off x="0" y="0"/>
            <a:ext cx="12192000" cy="4757004"/>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793574" y="0"/>
            <a:ext cx="5878461" cy="4578417"/>
          </a:xfrm>
          <a:prstGeom prst="rect">
            <a:avLst/>
          </a:prstGeom>
          <a:noFill/>
          <a:ln w="9525">
            <a:noFill/>
            <a:miter lim="800000"/>
            <a:headEnd/>
            <a:tailEnd/>
          </a:ln>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3988" y="1491790"/>
            <a:ext cx="1801169" cy="1505002"/>
          </a:xfrm>
          <a:prstGeom prst="rect">
            <a:avLst/>
          </a:prstGeom>
        </p:spPr>
      </p:pic>
      <p:sp>
        <p:nvSpPr>
          <p:cNvPr id="8" name="Title 7"/>
          <p:cNvSpPr>
            <a:spLocks noGrp="1"/>
          </p:cNvSpPr>
          <p:nvPr>
            <p:ph type="title"/>
          </p:nvPr>
        </p:nvSpPr>
        <p:spPr>
          <a:xfrm>
            <a:off x="277761" y="4789642"/>
            <a:ext cx="10515600" cy="1325563"/>
          </a:xfrm>
        </p:spPr>
        <p:txBody>
          <a:bodyPr>
            <a:normAutofit/>
          </a:bodyPr>
          <a:lstStyle/>
          <a:p>
            <a:r>
              <a:rPr lang="en-GB" sz="1800" dirty="0" smtClean="0">
                <a:latin typeface="+mn-lt"/>
              </a:rPr>
              <a:t>The player then gets a pop up prompting him that he has just gained his treasure (a diamond).</a:t>
            </a:r>
            <a:endParaRPr lang="en-GB" sz="1800" dirty="0">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84" y="2946092"/>
            <a:ext cx="10515600" cy="1325563"/>
          </a:xfrm>
        </p:spPr>
        <p:txBody>
          <a:bodyPr>
            <a:normAutofit fontScale="90000"/>
          </a:bodyPr>
          <a:lstStyle/>
          <a:p>
            <a:r>
              <a:rPr lang="en-GB" dirty="0" smtClean="0"/>
              <a:t>A Player gets given a chance card they can keep, they then click the chance card button to see the card they've been given (card 25 in this example).</a:t>
            </a:r>
            <a:br>
              <a:rPr lang="en-GB" dirty="0" smtClean="0"/>
            </a:br>
            <a:endParaRPr lang="en-GB"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239" y="5003493"/>
            <a:ext cx="10515600" cy="1325563"/>
          </a:xfrm>
        </p:spPr>
        <p:txBody>
          <a:bodyPr>
            <a:normAutofit/>
          </a:bodyPr>
          <a:lstStyle/>
          <a:p>
            <a:r>
              <a:rPr lang="en-GB" sz="1800" dirty="0" smtClean="0">
                <a:latin typeface="+mn-lt"/>
              </a:rPr>
              <a:t>When the player is in the main board menu the user will see the Chance option on the left side of the screen with the amount of chance cards they have displayed next to it.</a:t>
            </a:r>
            <a:endParaRPr lang="en-GB" sz="18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891932" y="1231005"/>
            <a:ext cx="319118" cy="3191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233678">
            <a:off x="5008326" y="3559417"/>
            <a:ext cx="288293" cy="28829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9" name="Picture 2" descr="Keelhauled BB Regu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0"/>
          <a:stretch>
            <a:fillRect/>
          </a:stretch>
        </p:blipFill>
        <p:spPr>
          <a:xfrm>
            <a:off x="649606" y="702559"/>
            <a:ext cx="1800225" cy="1123950"/>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59049" y="1731544"/>
            <a:ext cx="230615" cy="230615"/>
          </a:xfrm>
          <a:prstGeom prst="rect">
            <a:avLst/>
          </a:prstGeom>
        </p:spPr>
      </p:pic>
      <p:pic>
        <p:nvPicPr>
          <p:cNvPr id="27" name="Picture 26"/>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5736238" y="1034076"/>
            <a:ext cx="240506" cy="238122"/>
          </a:xfrm>
          <a:prstGeom prst="rect">
            <a:avLst/>
          </a:prstGeom>
        </p:spPr>
      </p:pic>
      <p:pic>
        <p:nvPicPr>
          <p:cNvPr id="28" name="Picture 27"/>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5736238" y="1265503"/>
            <a:ext cx="240506" cy="238122"/>
          </a:xfrm>
          <a:prstGeom prst="rect">
            <a:avLst/>
          </a:prstGeom>
        </p:spPr>
      </p:pic>
      <p:pic>
        <p:nvPicPr>
          <p:cNvPr id="29" name="Picture 28"/>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5736238" y="1493829"/>
            <a:ext cx="240506" cy="238122"/>
          </a:xfrm>
          <a:prstGeom prst="rect">
            <a:avLst/>
          </a:prstGeom>
        </p:spPr>
      </p:pic>
      <p:pic>
        <p:nvPicPr>
          <p:cNvPr id="30" name="Picture 29"/>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6199128" y="1260145"/>
            <a:ext cx="240506" cy="248262"/>
          </a:xfrm>
          <a:prstGeom prst="rect">
            <a:avLst/>
          </a:prstGeom>
        </p:spPr>
      </p:pic>
      <p:pic>
        <p:nvPicPr>
          <p:cNvPr id="31" name="Picture 30"/>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6199128" y="1034076"/>
            <a:ext cx="240506" cy="238122"/>
          </a:xfrm>
          <a:prstGeom prst="rect">
            <a:avLst/>
          </a:prstGeom>
        </p:spPr>
      </p:pic>
      <p:pic>
        <p:nvPicPr>
          <p:cNvPr id="32" name="Picture 31"/>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5970544" y="1035316"/>
            <a:ext cx="240506" cy="238122"/>
          </a:xfrm>
          <a:prstGeom prst="rect">
            <a:avLst/>
          </a:prstGeom>
        </p:spPr>
      </p:pic>
      <p:pic>
        <p:nvPicPr>
          <p:cNvPr id="34" name="Picture 33"/>
          <p:cNvPicPr>
            <a:picLocks noChangeAspect="1"/>
          </p:cNvPicPr>
          <p:nvPr/>
        </p:nvPicPr>
        <p:blipFill>
          <a:blip r:embed="rId12" cstate="print">
            <a:grayscl/>
            <a:extLst>
              <a:ext uri="{28A0092B-C50C-407E-A947-70E740481C1C}">
                <a14:useLocalDpi xmlns:a14="http://schemas.microsoft.com/office/drawing/2010/main" val="0"/>
              </a:ext>
            </a:extLst>
          </a:blip>
          <a:stretch>
            <a:fillRect/>
          </a:stretch>
        </p:blipFill>
        <p:spPr>
          <a:xfrm>
            <a:off x="6199128" y="1492591"/>
            <a:ext cx="240506" cy="238122"/>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50436" y="1499578"/>
            <a:ext cx="239228" cy="23922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884" y="5209970"/>
            <a:ext cx="10515600" cy="1325563"/>
          </a:xfrm>
        </p:spPr>
        <p:txBody>
          <a:bodyPr>
            <a:normAutofit/>
          </a:bodyPr>
          <a:lstStyle/>
          <a:p>
            <a:r>
              <a:rPr lang="en-GB" sz="1800" dirty="0" smtClean="0">
                <a:latin typeface="+mn-lt"/>
              </a:rPr>
              <a:t>Once the user has selected the chance option, the chance menu will pop up displaying all the chance cards they have gained. As you can see this player has the chance card 25 – Kidd’s Chart.</a:t>
            </a:r>
            <a:endParaRPr lang="en-GB" sz="1800" dirty="0">
              <a:latin typeface="+mn-lt"/>
            </a:endParaRPr>
          </a:p>
        </p:txBody>
      </p:sp>
      <p:pic>
        <p:nvPicPr>
          <p:cNvPr id="8194" name="Picture 2"/>
          <p:cNvPicPr>
            <a:picLocks noChangeAspect="1" noChangeArrowheads="1"/>
          </p:cNvPicPr>
          <p:nvPr/>
        </p:nvPicPr>
        <p:blipFill>
          <a:blip r:embed="rId2"/>
          <a:srcRect/>
          <a:stretch>
            <a:fillRect/>
          </a:stretch>
        </p:blipFill>
        <p:spPr bwMode="auto">
          <a:xfrm>
            <a:off x="0" y="1"/>
            <a:ext cx="12192000" cy="48006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Player moves a distance and then changes direction. This is to show how movement works with the GUI.</a:t>
            </a:r>
            <a:endParaRPr lang="en-GB" dirty="0"/>
          </a:p>
        </p:txBody>
      </p:sp>
    </p:spTree>
    <p:extLst>
      <p:ext uri="{BB962C8B-B14F-4D97-AF65-F5344CB8AC3E}">
        <p14:creationId xmlns:p14="http://schemas.microsoft.com/office/powerpoint/2010/main" val="571255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sp>
        <p:nvSpPr>
          <p:cNvPr id="5" name="TextBox 4"/>
          <p:cNvSpPr txBox="1"/>
          <p:nvPr/>
        </p:nvSpPr>
        <p:spPr>
          <a:xfrm>
            <a:off x="192505" y="5053263"/>
            <a:ext cx="11630527" cy="1200329"/>
          </a:xfrm>
          <a:prstGeom prst="rect">
            <a:avLst/>
          </a:prstGeom>
          <a:noFill/>
        </p:spPr>
        <p:txBody>
          <a:bodyPr wrap="square" rtlCol="0">
            <a:spAutoFit/>
          </a:bodyPr>
          <a:lstStyle/>
          <a:p>
            <a:r>
              <a:rPr lang="en-GB" dirty="0" smtClean="0"/>
              <a:t>The board highlights the squares the player can move </a:t>
            </a:r>
            <a:r>
              <a:rPr lang="en-GB" dirty="0" smtClean="0"/>
              <a:t>to which are represented by the orange squares and </a:t>
            </a:r>
            <a:r>
              <a:rPr lang="en-GB" dirty="0" smtClean="0"/>
              <a:t>change the direction of the ship </a:t>
            </a:r>
            <a:r>
              <a:rPr lang="en-GB" dirty="0" smtClean="0"/>
              <a:t>to which are the grey squares.</a:t>
            </a:r>
            <a:endParaRPr lang="en-GB" dirty="0" smtClean="0"/>
          </a:p>
          <a:p>
            <a:endParaRPr lang="en-GB" dirty="0"/>
          </a:p>
          <a:p>
            <a:r>
              <a:rPr lang="en-GB" dirty="0" smtClean="0"/>
              <a:t>The player clicks the highlighted square 3 away from their ship to move to</a:t>
            </a:r>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4" y="1255237"/>
            <a:ext cx="257191" cy="2571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4" y="1507697"/>
            <a:ext cx="257191" cy="25719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4" y="1730297"/>
            <a:ext cx="257191" cy="25719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3" y="1965266"/>
            <a:ext cx="257191" cy="257191"/>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585106" y="781179"/>
            <a:ext cx="319118" cy="319118"/>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233678">
            <a:off x="5008326" y="3559417"/>
            <a:ext cx="288293" cy="288293"/>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1026" name="Picture 2" descr="Keelhauled BB Regul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11"/>
          <a:stretch>
            <a:fillRect/>
          </a:stretch>
        </p:blipFill>
        <p:spPr>
          <a:xfrm>
            <a:off x="649606" y="702559"/>
            <a:ext cx="1800225" cy="1123950"/>
          </a:xfrm>
          <a:prstGeom prst="rect">
            <a:avLst/>
          </a:prstGeom>
        </p:spPr>
      </p:pic>
      <p:pic>
        <p:nvPicPr>
          <p:cNvPr id="31"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5"/>
          <a:stretch>
            <a:fillRect/>
          </a:stretch>
        </p:blipFill>
        <p:spPr>
          <a:xfrm>
            <a:off x="6413357" y="580177"/>
            <a:ext cx="701101" cy="701101"/>
          </a:xfrm>
          <a:prstGeom prst="rect">
            <a:avLst/>
          </a:prstGeom>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3" y="1044844"/>
            <a:ext cx="255844" cy="255844"/>
          </a:xfrm>
          <a:prstGeom prst="rect">
            <a:avLst/>
          </a:prstGeom>
        </p:spPr>
      </p:pic>
    </p:spTree>
    <p:extLst>
      <p:ext uri="{BB962C8B-B14F-4D97-AF65-F5344CB8AC3E}">
        <p14:creationId xmlns:p14="http://schemas.microsoft.com/office/powerpoint/2010/main" val="115681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sp>
        <p:nvSpPr>
          <p:cNvPr id="5" name="TextBox 4"/>
          <p:cNvSpPr txBox="1"/>
          <p:nvPr/>
        </p:nvSpPr>
        <p:spPr>
          <a:xfrm>
            <a:off x="192505" y="5053263"/>
            <a:ext cx="11630527" cy="923330"/>
          </a:xfrm>
          <a:prstGeom prst="rect">
            <a:avLst/>
          </a:prstGeom>
          <a:noFill/>
        </p:spPr>
        <p:txBody>
          <a:bodyPr wrap="square" rtlCol="0">
            <a:spAutoFit/>
          </a:bodyPr>
          <a:lstStyle/>
          <a:p>
            <a:r>
              <a:rPr lang="en-GB" dirty="0" smtClean="0"/>
              <a:t>The board highlights the </a:t>
            </a:r>
            <a:r>
              <a:rPr lang="en-GB" dirty="0" smtClean="0"/>
              <a:t>grey squares </a:t>
            </a:r>
            <a:r>
              <a:rPr lang="en-GB" dirty="0" smtClean="0"/>
              <a:t>the player can change direction to.</a:t>
            </a:r>
          </a:p>
          <a:p>
            <a:endParaRPr lang="en-GB" dirty="0"/>
          </a:p>
          <a:p>
            <a:r>
              <a:rPr lang="en-GB" dirty="0" smtClean="0"/>
              <a:t>The player clicks the square to the left of them.</a:t>
            </a:r>
            <a:endParaRPr lang="en-GB"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604349" y="1460700"/>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16" name="Picture 2" descr="Keelhauled BB Regu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10"/>
          <a:stretch>
            <a:fillRect/>
          </a:stretch>
        </p:blipFill>
        <p:spPr>
          <a:xfrm>
            <a:off x="649606" y="702559"/>
            <a:ext cx="1800225" cy="1123950"/>
          </a:xfrm>
          <a:prstGeom prst="rect">
            <a:avLst/>
          </a:prstGeom>
        </p:spPr>
      </p:pic>
      <p:pic>
        <p:nvPicPr>
          <p:cNvPr id="32" name="Picture 2" descr="Keelhauled BB Regul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6414649" y="1267983"/>
            <a:ext cx="240506" cy="238122"/>
          </a:xfrm>
          <a:prstGeom prst="rect">
            <a:avLst/>
          </a:prstGeom>
        </p:spPr>
      </p:pic>
      <p:pic>
        <p:nvPicPr>
          <p:cNvPr id="36" name="Picture 35"/>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6414649" y="1499410"/>
            <a:ext cx="240506" cy="238122"/>
          </a:xfrm>
          <a:prstGeom prst="rect">
            <a:avLst/>
          </a:prstGeom>
        </p:spPr>
      </p:pic>
      <p:pic>
        <p:nvPicPr>
          <p:cNvPr id="37" name="Picture 36"/>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6414649" y="1727736"/>
            <a:ext cx="240506" cy="238122"/>
          </a:xfrm>
          <a:prstGeom prst="rect">
            <a:avLst/>
          </a:prstGeom>
        </p:spPr>
      </p:pic>
      <p:pic>
        <p:nvPicPr>
          <p:cNvPr id="38" name="Picture 37"/>
          <p:cNvPicPr>
            <a:picLocks noChangeAspect="1"/>
          </p:cNvPicPr>
          <p:nvPr/>
        </p:nvPicPr>
        <p:blipFill>
          <a:blip r:embed="rId15" cstate="print">
            <a:grayscl/>
            <a:extLst>
              <a:ext uri="{28A0092B-C50C-407E-A947-70E740481C1C}">
                <a14:useLocalDpi xmlns:a14="http://schemas.microsoft.com/office/drawing/2010/main" val="0"/>
              </a:ext>
            </a:extLst>
          </a:blip>
          <a:stretch>
            <a:fillRect/>
          </a:stretch>
        </p:blipFill>
        <p:spPr>
          <a:xfrm>
            <a:off x="6877539" y="1494052"/>
            <a:ext cx="240506" cy="248262"/>
          </a:xfrm>
          <a:prstGeom prst="rect">
            <a:avLst/>
          </a:prstGeom>
        </p:spPr>
      </p:pic>
      <p:pic>
        <p:nvPicPr>
          <p:cNvPr id="39" name="Picture 38"/>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6877539" y="1267983"/>
            <a:ext cx="240506" cy="238122"/>
          </a:xfrm>
          <a:prstGeom prst="rect">
            <a:avLst/>
          </a:prstGeom>
        </p:spPr>
      </p:pic>
      <p:pic>
        <p:nvPicPr>
          <p:cNvPr id="40" name="Picture 39"/>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6648955" y="1269223"/>
            <a:ext cx="240506" cy="238122"/>
          </a:xfrm>
          <a:prstGeom prst="rect">
            <a:avLst/>
          </a:prstGeom>
        </p:spPr>
      </p:pic>
      <p:pic>
        <p:nvPicPr>
          <p:cNvPr id="42" name="Picture 41"/>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6877539" y="1726498"/>
            <a:ext cx="240506" cy="238122"/>
          </a:xfrm>
          <a:prstGeom prst="rect">
            <a:avLst/>
          </a:prstGeom>
        </p:spPr>
      </p:pic>
      <p:pic>
        <p:nvPicPr>
          <p:cNvPr id="43" name="Picture 4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44884" y="1721043"/>
            <a:ext cx="245594" cy="245594"/>
          </a:xfrm>
          <a:prstGeom prst="rect">
            <a:avLst/>
          </a:prstGeom>
        </p:spPr>
      </p:pic>
    </p:spTree>
    <p:extLst>
      <p:ext uri="{BB962C8B-B14F-4D97-AF65-F5344CB8AC3E}">
        <p14:creationId xmlns:p14="http://schemas.microsoft.com/office/powerpoint/2010/main" val="773403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887" y="4887828"/>
            <a:ext cx="10972800" cy="1143000"/>
          </a:xfrm>
        </p:spPr>
        <p:txBody>
          <a:bodyPr>
            <a:normAutofit/>
          </a:bodyPr>
          <a:lstStyle/>
          <a:p>
            <a:r>
              <a:rPr lang="en-GB" sz="1800" dirty="0" smtClean="0">
                <a:latin typeface="+mn-lt"/>
              </a:rPr>
              <a:t>The start menu is basic with clear instructions to enter the players name in the coloured boxes.</a:t>
            </a:r>
            <a:endParaRPr lang="en-GB" sz="1800" dirty="0">
              <a:latin typeface="+mn-lt"/>
            </a:endParaRPr>
          </a:p>
        </p:txBody>
      </p:sp>
      <p:pic>
        <p:nvPicPr>
          <p:cNvPr id="4" name="Content Placeholder 3" descr="for powerpoint.jpg"/>
          <p:cNvPicPr>
            <a:picLocks noGrp="1" noChangeAspect="1"/>
          </p:cNvPicPr>
          <p:nvPr>
            <p:ph idx="1"/>
          </p:nvPr>
        </p:nvPicPr>
        <p:blipFill>
          <a:blip r:embed="rId2" cstate="print"/>
          <a:stretch>
            <a:fillRect/>
          </a:stretch>
        </p:blipFill>
        <p:spPr>
          <a:xfrm>
            <a:off x="2042984" y="0"/>
            <a:ext cx="7414054" cy="4720281"/>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sp>
        <p:nvSpPr>
          <p:cNvPr id="5" name="TextBox 4"/>
          <p:cNvSpPr txBox="1"/>
          <p:nvPr/>
        </p:nvSpPr>
        <p:spPr>
          <a:xfrm>
            <a:off x="192505" y="5053263"/>
            <a:ext cx="11630527" cy="369332"/>
          </a:xfrm>
          <a:prstGeom prst="rect">
            <a:avLst/>
          </a:prstGeom>
          <a:noFill/>
        </p:spPr>
        <p:txBody>
          <a:bodyPr wrap="square" rtlCol="0">
            <a:spAutoFit/>
          </a:bodyPr>
          <a:lstStyle/>
          <a:p>
            <a:r>
              <a:rPr lang="en-GB" dirty="0" smtClean="0"/>
              <a:t>The board changes the direction of the players ship to the new direction.</a:t>
            </a:r>
            <a:endParaRPr lang="en-GB"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04349" y="1460700"/>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8" name="Picture 2" descr="Keelhauled BB Regu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a:stretch>
            <a:fillRect/>
          </a:stretch>
        </p:blipFill>
        <p:spPr>
          <a:xfrm>
            <a:off x="649606" y="702559"/>
            <a:ext cx="1800225" cy="1123950"/>
          </a:xfrm>
          <a:prstGeom prst="rect">
            <a:avLst/>
          </a:prstGeom>
        </p:spPr>
      </p:pic>
      <p:pic>
        <p:nvPicPr>
          <p:cNvPr id="17" name="Picture 2" descr="Keelhauled BB Regul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8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Player is their home port and wants to move out of the port.</a:t>
            </a:r>
            <a:endParaRPr lang="en-GB" dirty="0"/>
          </a:p>
        </p:txBody>
      </p:sp>
    </p:spTree>
    <p:extLst>
      <p:ext uri="{BB962C8B-B14F-4D97-AF65-F5344CB8AC3E}">
        <p14:creationId xmlns:p14="http://schemas.microsoft.com/office/powerpoint/2010/main" val="1995860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sp>
        <p:nvSpPr>
          <p:cNvPr id="5" name="TextBox 4"/>
          <p:cNvSpPr txBox="1"/>
          <p:nvPr/>
        </p:nvSpPr>
        <p:spPr>
          <a:xfrm>
            <a:off x="192505" y="5053263"/>
            <a:ext cx="11630527" cy="923330"/>
          </a:xfrm>
          <a:prstGeom prst="rect">
            <a:avLst/>
          </a:prstGeom>
          <a:noFill/>
        </p:spPr>
        <p:txBody>
          <a:bodyPr wrap="square" rtlCol="0">
            <a:spAutoFit/>
          </a:bodyPr>
          <a:lstStyle/>
          <a:p>
            <a:r>
              <a:rPr lang="en-GB" dirty="0" smtClean="0"/>
              <a:t>The board highlights all of the squares the player can to out of their port.</a:t>
            </a:r>
          </a:p>
          <a:p>
            <a:endParaRPr lang="en-GB" dirty="0"/>
          </a:p>
          <a:p>
            <a:r>
              <a:rPr lang="en-GB" dirty="0" smtClean="0"/>
              <a:t>The player clicks the highlighted square the maximum distance in the south west direction</a:t>
            </a:r>
            <a:endParaRPr lang="en-GB"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5448" y="574997"/>
            <a:ext cx="245594" cy="24559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54151" y="811065"/>
            <a:ext cx="245594" cy="24559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8083" y="1037360"/>
            <a:ext cx="245594" cy="245594"/>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0678" y="1273671"/>
            <a:ext cx="245594" cy="245594"/>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587096" y="80473"/>
            <a:ext cx="319118" cy="31911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44884" y="580071"/>
            <a:ext cx="245594" cy="245594"/>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44887" y="808682"/>
            <a:ext cx="245594" cy="245594"/>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44881" y="1042035"/>
            <a:ext cx="245594" cy="24559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44882" y="1275409"/>
            <a:ext cx="245594" cy="24559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2090" y="580070"/>
            <a:ext cx="245594" cy="245594"/>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2043" y="801539"/>
            <a:ext cx="245594" cy="245594"/>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7233" y="1033611"/>
            <a:ext cx="245594" cy="245594"/>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9872" y="1264669"/>
            <a:ext cx="245594" cy="245594"/>
          </a:xfrm>
          <a:prstGeom prst="rect">
            <a:avLst/>
          </a:prstGeom>
        </p:spPr>
      </p:pic>
      <p:pic>
        <p:nvPicPr>
          <p:cNvPr id="27" name="Picture 2" descr="Keelhauled BB Regul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11"/>
          <a:stretch>
            <a:fillRect/>
          </a:stretch>
        </p:blipFill>
        <p:spPr>
          <a:xfrm>
            <a:off x="649606" y="702559"/>
            <a:ext cx="1800225" cy="1123950"/>
          </a:xfrm>
          <a:prstGeom prst="rect">
            <a:avLst/>
          </a:prstGeom>
        </p:spPr>
      </p:pic>
      <p:pic>
        <p:nvPicPr>
          <p:cNvPr id="36"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1015" y="114025"/>
            <a:ext cx="245594" cy="245594"/>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7176" y="116646"/>
            <a:ext cx="245594" cy="245594"/>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290" y="115945"/>
            <a:ext cx="245594" cy="245594"/>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2139" y="116631"/>
            <a:ext cx="245594" cy="245594"/>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6852" y="116631"/>
            <a:ext cx="245594" cy="245594"/>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2355" y="117850"/>
            <a:ext cx="245594" cy="245594"/>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60956" y="117835"/>
            <a:ext cx="245594" cy="245594"/>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93981" y="118319"/>
            <a:ext cx="245594" cy="245594"/>
          </a:xfrm>
          <a:prstGeom prst="rect">
            <a:avLst/>
          </a:prstGeom>
        </p:spPr>
      </p:pic>
      <p:pic>
        <p:nvPicPr>
          <p:cNvPr id="50" name="Picture 49"/>
          <p:cNvPicPr>
            <a:picLocks noChangeAspect="1"/>
          </p:cNvPicPr>
          <p:nvPr/>
        </p:nvPicPr>
        <p:blipFill>
          <a:blip r:embed="rId15" cstate="print">
            <a:grayscl/>
            <a:extLst>
              <a:ext uri="{28A0092B-C50C-407E-A947-70E740481C1C}">
                <a14:useLocalDpi xmlns:a14="http://schemas.microsoft.com/office/drawing/2010/main" val="0"/>
              </a:ext>
            </a:extLst>
          </a:blip>
          <a:stretch>
            <a:fillRect/>
          </a:stretch>
        </p:blipFill>
        <p:spPr>
          <a:xfrm>
            <a:off x="6410924" y="126440"/>
            <a:ext cx="240506" cy="238122"/>
          </a:xfrm>
          <a:prstGeom prst="rect">
            <a:avLst/>
          </a:prstGeom>
        </p:spPr>
      </p:pic>
      <p:pic>
        <p:nvPicPr>
          <p:cNvPr id="51" name="Picture 50"/>
          <p:cNvPicPr>
            <a:picLocks noChangeAspect="1"/>
          </p:cNvPicPr>
          <p:nvPr/>
        </p:nvPicPr>
        <p:blipFill>
          <a:blip r:embed="rId15" cstate="print">
            <a:grayscl/>
            <a:extLst>
              <a:ext uri="{28A0092B-C50C-407E-A947-70E740481C1C}">
                <a14:useLocalDpi xmlns:a14="http://schemas.microsoft.com/office/drawing/2010/main" val="0"/>
              </a:ext>
            </a:extLst>
          </a:blip>
          <a:stretch>
            <a:fillRect/>
          </a:stretch>
        </p:blipFill>
        <p:spPr>
          <a:xfrm>
            <a:off x="6410924" y="354766"/>
            <a:ext cx="240506" cy="238122"/>
          </a:xfrm>
          <a:prstGeom prst="rect">
            <a:avLst/>
          </a:prstGeom>
        </p:spPr>
      </p:pic>
      <p:pic>
        <p:nvPicPr>
          <p:cNvPr id="52" name="Picture 51"/>
          <p:cNvPicPr>
            <a:picLocks noChangeAspect="1"/>
          </p:cNvPicPr>
          <p:nvPr/>
        </p:nvPicPr>
        <p:blipFill>
          <a:blip r:embed="rId16" cstate="print">
            <a:grayscl/>
            <a:extLst>
              <a:ext uri="{28A0092B-C50C-407E-A947-70E740481C1C}">
                <a14:useLocalDpi xmlns:a14="http://schemas.microsoft.com/office/drawing/2010/main" val="0"/>
              </a:ext>
            </a:extLst>
          </a:blip>
          <a:stretch>
            <a:fillRect/>
          </a:stretch>
        </p:blipFill>
        <p:spPr>
          <a:xfrm>
            <a:off x="6873814" y="121082"/>
            <a:ext cx="240506" cy="248262"/>
          </a:xfrm>
          <a:prstGeom prst="rect">
            <a:avLst/>
          </a:prstGeom>
        </p:spPr>
      </p:pic>
      <p:pic>
        <p:nvPicPr>
          <p:cNvPr id="56" name="Picture 55"/>
          <p:cNvPicPr>
            <a:picLocks noChangeAspect="1"/>
          </p:cNvPicPr>
          <p:nvPr/>
        </p:nvPicPr>
        <p:blipFill>
          <a:blip r:embed="rId15" cstate="print">
            <a:grayscl/>
            <a:extLst>
              <a:ext uri="{28A0092B-C50C-407E-A947-70E740481C1C}">
                <a14:useLocalDpi xmlns:a14="http://schemas.microsoft.com/office/drawing/2010/main" val="0"/>
              </a:ext>
            </a:extLst>
          </a:blip>
          <a:stretch>
            <a:fillRect/>
          </a:stretch>
        </p:blipFill>
        <p:spPr>
          <a:xfrm>
            <a:off x="6873814" y="353528"/>
            <a:ext cx="240506" cy="238122"/>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43536" y="344055"/>
            <a:ext cx="245594" cy="245594"/>
          </a:xfrm>
          <a:prstGeom prst="rect">
            <a:avLst/>
          </a:prstGeom>
        </p:spPr>
      </p:pic>
    </p:spTree>
    <p:extLst>
      <p:ext uri="{BB962C8B-B14F-4D97-AF65-F5344CB8AC3E}">
        <p14:creationId xmlns:p14="http://schemas.microsoft.com/office/powerpoint/2010/main" val="3609845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8576"/>
            <a:ext cx="12192000" cy="4855792"/>
          </a:xfrm>
        </p:spPr>
      </p:pic>
      <p:sp>
        <p:nvSpPr>
          <p:cNvPr id="5" name="TextBox 4"/>
          <p:cNvSpPr txBox="1"/>
          <p:nvPr/>
        </p:nvSpPr>
        <p:spPr>
          <a:xfrm>
            <a:off x="192505" y="5053263"/>
            <a:ext cx="11630527" cy="923330"/>
          </a:xfrm>
          <a:prstGeom prst="rect">
            <a:avLst/>
          </a:prstGeom>
          <a:noFill/>
        </p:spPr>
        <p:txBody>
          <a:bodyPr wrap="square" rtlCol="0">
            <a:spAutoFit/>
          </a:bodyPr>
          <a:lstStyle/>
          <a:p>
            <a:r>
              <a:rPr lang="en-GB" dirty="0" smtClean="0"/>
              <a:t>The board highlights the </a:t>
            </a:r>
            <a:r>
              <a:rPr lang="en-GB" dirty="0" smtClean="0"/>
              <a:t>grey squares </a:t>
            </a:r>
            <a:r>
              <a:rPr lang="en-GB" dirty="0" smtClean="0"/>
              <a:t>the player can change direction to.</a:t>
            </a:r>
          </a:p>
          <a:p>
            <a:endParaRPr lang="en-GB" dirty="0"/>
          </a:p>
          <a:p>
            <a:r>
              <a:rPr lang="en-GB" dirty="0" smtClean="0"/>
              <a:t>The player clicks the highlights square to the south of them</a:t>
            </a:r>
            <a:endParaRPr lang="en-GB"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16" name="Picture 2" descr="Keelhauled BB Regula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9"/>
          <a:stretch>
            <a:fillRect/>
          </a:stretch>
        </p:blipFill>
        <p:spPr>
          <a:xfrm>
            <a:off x="649606" y="702559"/>
            <a:ext cx="1800225" cy="1123950"/>
          </a:xfrm>
          <a:prstGeom prst="rect">
            <a:avLst/>
          </a:prstGeom>
        </p:spPr>
      </p:pic>
      <p:pic>
        <p:nvPicPr>
          <p:cNvPr id="32" name="Picture 2" descr="Keelhauled BB Regul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5246579" y="1057320"/>
            <a:ext cx="240506" cy="238122"/>
          </a:xfrm>
          <a:prstGeom prst="rect">
            <a:avLst/>
          </a:prstGeom>
        </p:spPr>
      </p:pic>
      <p:pic>
        <p:nvPicPr>
          <p:cNvPr id="36" name="Picture 35"/>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5246579" y="1288747"/>
            <a:ext cx="240506" cy="238122"/>
          </a:xfrm>
          <a:prstGeom prst="rect">
            <a:avLst/>
          </a:prstGeom>
        </p:spPr>
      </p:pic>
      <p:pic>
        <p:nvPicPr>
          <p:cNvPr id="38" name="Picture 37"/>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5709469" y="1283389"/>
            <a:ext cx="240506" cy="248262"/>
          </a:xfrm>
          <a:prstGeom prst="rect">
            <a:avLst/>
          </a:prstGeom>
        </p:spPr>
      </p:pic>
      <p:pic>
        <p:nvPicPr>
          <p:cNvPr id="39" name="Picture 38"/>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5709469" y="1057320"/>
            <a:ext cx="240506" cy="238122"/>
          </a:xfrm>
          <a:prstGeom prst="rect">
            <a:avLst/>
          </a:prstGeom>
        </p:spPr>
      </p:pic>
      <p:pic>
        <p:nvPicPr>
          <p:cNvPr id="40" name="Picture 39"/>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5480885" y="1058560"/>
            <a:ext cx="240506" cy="238122"/>
          </a:xfrm>
          <a:prstGeom prst="rect">
            <a:avLst/>
          </a:prstGeom>
        </p:spPr>
      </p:pic>
      <p:pic>
        <p:nvPicPr>
          <p:cNvPr id="41" name="Picture 40"/>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5480885" y="1516666"/>
            <a:ext cx="240506" cy="238122"/>
          </a:xfrm>
          <a:prstGeom prst="rect">
            <a:avLst/>
          </a:prstGeom>
        </p:spPr>
      </p:pic>
      <p:pic>
        <p:nvPicPr>
          <p:cNvPr id="42" name="Picture 41"/>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5709469" y="1515835"/>
            <a:ext cx="240506" cy="238122"/>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3374749">
            <a:off x="5451824" y="1224273"/>
            <a:ext cx="319118" cy="319118"/>
          </a:xfrm>
          <a:prstGeom prst="rect">
            <a:avLst/>
          </a:prstGeom>
        </p:spPr>
      </p:pic>
      <p:pic>
        <p:nvPicPr>
          <p:cNvPr id="43" name="Picture 4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243383" y="1507743"/>
            <a:ext cx="245594" cy="245594"/>
          </a:xfrm>
          <a:prstGeom prst="rect">
            <a:avLst/>
          </a:prstGeom>
        </p:spPr>
      </p:pic>
    </p:spTree>
    <p:extLst>
      <p:ext uri="{BB962C8B-B14F-4D97-AF65-F5344CB8AC3E}">
        <p14:creationId xmlns:p14="http://schemas.microsoft.com/office/powerpoint/2010/main" val="538035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sp>
        <p:nvSpPr>
          <p:cNvPr id="5" name="TextBox 4"/>
          <p:cNvSpPr txBox="1"/>
          <p:nvPr/>
        </p:nvSpPr>
        <p:spPr>
          <a:xfrm>
            <a:off x="280736" y="5040813"/>
            <a:ext cx="11630527" cy="369332"/>
          </a:xfrm>
          <a:prstGeom prst="rect">
            <a:avLst/>
          </a:prstGeom>
          <a:noFill/>
        </p:spPr>
        <p:txBody>
          <a:bodyPr wrap="square" rtlCol="0">
            <a:spAutoFit/>
          </a:bodyPr>
          <a:lstStyle/>
          <a:p>
            <a:r>
              <a:rPr lang="en-GB" dirty="0"/>
              <a:t>The board changes the direction of the players ship to the new direction.</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451824" y="1224273"/>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8" name="Picture 2" descr="Keelhauled BB Regu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a:stretch>
            <a:fillRect/>
          </a:stretch>
        </p:blipFill>
        <p:spPr>
          <a:xfrm>
            <a:off x="649606" y="702559"/>
            <a:ext cx="1800225" cy="1123950"/>
          </a:xfrm>
          <a:prstGeom prst="rect">
            <a:avLst/>
          </a:prstGeom>
        </p:spPr>
      </p:pic>
      <p:pic>
        <p:nvPicPr>
          <p:cNvPr id="17" name="Picture 2" descr="Keelhauled BB Regul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434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The player moves into their home port and deposits the treasure that they have.</a:t>
            </a:r>
            <a:endParaRPr lang="en-GB" dirty="0"/>
          </a:p>
        </p:txBody>
      </p:sp>
    </p:spTree>
    <p:extLst>
      <p:ext uri="{BB962C8B-B14F-4D97-AF65-F5344CB8AC3E}">
        <p14:creationId xmlns:p14="http://schemas.microsoft.com/office/powerpoint/2010/main" val="3370149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98078">
            <a:off x="5467064" y="1231893"/>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9278" y="1029831"/>
            <a:ext cx="245594" cy="245594"/>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878" y="808851"/>
            <a:ext cx="245594" cy="245594"/>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84098" y="580251"/>
            <a:ext cx="245594" cy="24559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2698" y="344031"/>
            <a:ext cx="245594" cy="24559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1298" y="130671"/>
            <a:ext cx="245594" cy="245594"/>
          </a:xfrm>
          <a:prstGeom prst="rect">
            <a:avLst/>
          </a:prstGeom>
        </p:spPr>
      </p:pic>
      <p:sp>
        <p:nvSpPr>
          <p:cNvPr id="13" name="TextBox 12"/>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move to and change the direction of the ship to.</a:t>
            </a:r>
          </a:p>
          <a:p>
            <a:endParaRPr lang="en-GB" dirty="0"/>
          </a:p>
          <a:p>
            <a:r>
              <a:rPr lang="en-GB" dirty="0" smtClean="0"/>
              <a:t>The player clicks the highlight square to enter their home port</a:t>
            </a:r>
            <a:endParaRPr lang="en-GB" dirty="0"/>
          </a:p>
        </p:txBody>
      </p:sp>
      <p:pic>
        <p:nvPicPr>
          <p:cNvPr id="27"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11"/>
          <a:stretch>
            <a:fillRect/>
          </a:stretch>
        </p:blipFill>
        <p:spPr>
          <a:xfrm>
            <a:off x="649606" y="702559"/>
            <a:ext cx="1800225" cy="1123950"/>
          </a:xfrm>
          <a:prstGeom prst="rect">
            <a:avLst/>
          </a:prstGeom>
        </p:spPr>
      </p:pic>
      <p:pic>
        <p:nvPicPr>
          <p:cNvPr id="1026" name="Picture 2" descr="Keelhauled BB Regula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96497" y="4101041"/>
            <a:ext cx="881842" cy="2380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Keelhauled BB Regul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Keelhauled BB Regula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801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600539" y="88893"/>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sp>
        <p:nvSpPr>
          <p:cNvPr id="13" name="TextBox 12"/>
          <p:cNvSpPr txBox="1"/>
          <p:nvPr/>
        </p:nvSpPr>
        <p:spPr>
          <a:xfrm>
            <a:off x="192505" y="5053263"/>
            <a:ext cx="11630527" cy="646331"/>
          </a:xfrm>
          <a:prstGeom prst="rect">
            <a:avLst/>
          </a:prstGeom>
          <a:noFill/>
        </p:spPr>
        <p:txBody>
          <a:bodyPr wrap="square" rtlCol="0">
            <a:spAutoFit/>
          </a:bodyPr>
          <a:lstStyle/>
          <a:p>
            <a:r>
              <a:rPr lang="en-GB" dirty="0" smtClean="0"/>
              <a:t>The board moves the player into their port and changes their direction to face out of the port. All of the treasure the player had in their ship is deposited into their port and the score of that treasure is added to the players score.</a:t>
            </a:r>
            <a:endParaRPr lang="en-GB" dirty="0"/>
          </a:p>
        </p:txBody>
      </p:sp>
      <p:pic>
        <p:nvPicPr>
          <p:cNvPr id="9"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6386" y="703904"/>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49606" y="702559"/>
            <a:ext cx="1800225" cy="1123950"/>
          </a:xfrm>
          <a:prstGeom prst="rect">
            <a:avLst/>
          </a:prstGeom>
        </p:spPr>
      </p:pic>
      <p:pic>
        <p:nvPicPr>
          <p:cNvPr id="22" name="Picture 2"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6497" y="4101041"/>
            <a:ext cx="881842" cy="2380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eelhauled BB Regul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678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The player </a:t>
            </a:r>
            <a:r>
              <a:rPr lang="en-GB" dirty="0"/>
              <a:t>moves past another player and the </a:t>
            </a:r>
            <a:r>
              <a:rPr lang="en-GB" dirty="0" smtClean="0"/>
              <a:t>second </a:t>
            </a:r>
            <a:r>
              <a:rPr lang="en-GB" dirty="0"/>
              <a:t>player get the option to attack them</a:t>
            </a:r>
            <a:r>
              <a:rPr lang="en-GB" dirty="0" smtClean="0"/>
              <a:t>.</a:t>
            </a:r>
            <a:endParaRPr lang="en-GB" dirty="0"/>
          </a:p>
        </p:txBody>
      </p:sp>
    </p:spTree>
    <p:extLst>
      <p:ext uri="{BB962C8B-B14F-4D97-AF65-F5344CB8AC3E}">
        <p14:creationId xmlns:p14="http://schemas.microsoft.com/office/powerpoint/2010/main" val="311537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8189" y="1960655"/>
            <a:ext cx="245594" cy="24559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0397" y="2180487"/>
            <a:ext cx="245594" cy="24559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1108" y="2411896"/>
            <a:ext cx="245594" cy="24559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8189" y="2656808"/>
            <a:ext cx="245594" cy="24559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5270" y="2879825"/>
            <a:ext cx="245594" cy="245594"/>
          </a:xfrm>
          <a:prstGeom prst="rect">
            <a:avLst/>
          </a:prstGeom>
        </p:spPr>
      </p:pic>
      <p:sp>
        <p:nvSpPr>
          <p:cNvPr id="13" name="TextBox 12"/>
          <p:cNvSpPr txBox="1"/>
          <p:nvPr/>
        </p:nvSpPr>
        <p:spPr>
          <a:xfrm>
            <a:off x="192505" y="5053263"/>
            <a:ext cx="11630527" cy="923330"/>
          </a:xfrm>
          <a:prstGeom prst="rect">
            <a:avLst/>
          </a:prstGeom>
          <a:noFill/>
        </p:spPr>
        <p:txBody>
          <a:bodyPr wrap="square" rtlCol="0">
            <a:spAutoFit/>
          </a:bodyPr>
          <a:lstStyle/>
          <a:p>
            <a:r>
              <a:rPr lang="en-GB" dirty="0" smtClean="0"/>
              <a:t>The board highlights the squares the player can move to and change the direction of the ship to.</a:t>
            </a:r>
          </a:p>
          <a:p>
            <a:endParaRPr lang="en-GB" dirty="0"/>
          </a:p>
          <a:p>
            <a:r>
              <a:rPr lang="en-GB" dirty="0" smtClean="0"/>
              <a:t>The player clicks the highlighted square at the maximum of their movement distance.</a:t>
            </a:r>
            <a:endParaRPr lang="en-GB" dirty="0"/>
          </a:p>
        </p:txBody>
      </p:sp>
      <p:pic>
        <p:nvPicPr>
          <p:cNvPr id="26" name="Picture 2" descr="Keelhauled BB Regula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10"/>
          <a:stretch>
            <a:fillRect/>
          </a:stretch>
        </p:blipFill>
        <p:spPr>
          <a:xfrm>
            <a:off x="649606" y="702559"/>
            <a:ext cx="1800225" cy="1123950"/>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4294836" y="1694790"/>
            <a:ext cx="319118" cy="319118"/>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22" name="Picture 2"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Keelhauled BB Regul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Keelhauled BB Regula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193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783" y="4986338"/>
            <a:ext cx="10972800" cy="1143000"/>
          </a:xfrm>
        </p:spPr>
        <p:txBody>
          <a:bodyPr>
            <a:noAutofit/>
          </a:bodyPr>
          <a:lstStyle/>
          <a:p>
            <a:r>
              <a:rPr lang="en-GB" sz="1800" dirty="0" smtClean="0">
                <a:latin typeface="+mn-lt"/>
              </a:rPr>
              <a:t>In this screen you can see that each player has entered their name. There is player one, player two, player three and player four. Once they have completed this step and clicked start. The board screen will display and the game begins.</a:t>
            </a:r>
            <a:endParaRPr lang="en-GB" sz="1800"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7331" y="1232"/>
            <a:ext cx="7816247" cy="5142268"/>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0873" y="879703"/>
            <a:ext cx="5650302" cy="24757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3535680" y="1371600"/>
            <a:ext cx="4141262" cy="369332"/>
          </a:xfrm>
          <a:prstGeom prst="rect">
            <a:avLst/>
          </a:prstGeom>
          <a:noFill/>
        </p:spPr>
        <p:txBody>
          <a:bodyPr wrap="none" rtlCol="0">
            <a:spAutoFit/>
          </a:bodyPr>
          <a:lstStyle/>
          <a:p>
            <a:r>
              <a:rPr lang="en-GB" dirty="0" smtClean="0"/>
              <a:t>Player 2 Would you like to attack Player 1?</a:t>
            </a:r>
            <a:endParaRPr lang="en-GB" dirty="0"/>
          </a:p>
        </p:txBody>
      </p:sp>
      <p:sp>
        <p:nvSpPr>
          <p:cNvPr id="6" name="Rectangle 5"/>
          <p:cNvSpPr/>
          <p:nvPr/>
        </p:nvSpPr>
        <p:spPr>
          <a:xfrm>
            <a:off x="3728719" y="2232829"/>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Yes</a:t>
            </a:r>
            <a:endParaRPr lang="en-GB" dirty="0">
              <a:solidFill>
                <a:schemeClr val="tx1"/>
              </a:solidFill>
            </a:endParaRPr>
          </a:p>
        </p:txBody>
      </p:sp>
      <p:sp>
        <p:nvSpPr>
          <p:cNvPr id="7" name="Rectangle 6"/>
          <p:cNvSpPr/>
          <p:nvPr/>
        </p:nvSpPr>
        <p:spPr>
          <a:xfrm>
            <a:off x="6055359" y="2232062"/>
            <a:ext cx="1330961" cy="6322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No</a:t>
            </a:r>
            <a:endParaRPr lang="en-GB" dirty="0">
              <a:solidFill>
                <a:schemeClr val="tx1"/>
              </a:solidFill>
            </a:endParaRPr>
          </a:p>
        </p:txBody>
      </p:sp>
      <p:sp>
        <p:nvSpPr>
          <p:cNvPr id="8" name="TextBox 7"/>
          <p:cNvSpPr txBox="1"/>
          <p:nvPr/>
        </p:nvSpPr>
        <p:spPr>
          <a:xfrm>
            <a:off x="192505" y="5053263"/>
            <a:ext cx="11630527" cy="923330"/>
          </a:xfrm>
          <a:prstGeom prst="rect">
            <a:avLst/>
          </a:prstGeom>
          <a:noFill/>
        </p:spPr>
        <p:txBody>
          <a:bodyPr wrap="square" rtlCol="0">
            <a:spAutoFit/>
          </a:bodyPr>
          <a:lstStyle/>
          <a:p>
            <a:r>
              <a:rPr lang="en-GB" dirty="0" smtClean="0"/>
              <a:t>The Programs gives the player being passed the option to attack the player who is passing them.</a:t>
            </a:r>
          </a:p>
          <a:p>
            <a:endParaRPr lang="en-GB" dirty="0"/>
          </a:p>
          <a:p>
            <a:r>
              <a:rPr lang="en-GB" dirty="0" smtClean="0"/>
              <a:t>The player clicks no.</a:t>
            </a:r>
          </a:p>
        </p:txBody>
      </p:sp>
    </p:spTree>
    <p:extLst>
      <p:ext uri="{BB962C8B-B14F-4D97-AF65-F5344CB8AC3E}">
        <p14:creationId xmlns:p14="http://schemas.microsoft.com/office/powerpoint/2010/main" val="943506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sp>
        <p:nvSpPr>
          <p:cNvPr id="13" name="TextBox 12"/>
          <p:cNvSpPr txBox="1"/>
          <p:nvPr/>
        </p:nvSpPr>
        <p:spPr>
          <a:xfrm>
            <a:off x="192505" y="5053263"/>
            <a:ext cx="11630527" cy="369332"/>
          </a:xfrm>
          <a:prstGeom prst="rect">
            <a:avLst/>
          </a:prstGeom>
          <a:noFill/>
        </p:spPr>
        <p:txBody>
          <a:bodyPr wrap="square" rtlCol="0">
            <a:spAutoFit/>
          </a:bodyPr>
          <a:lstStyle/>
          <a:p>
            <a:r>
              <a:rPr lang="en-GB" dirty="0" smtClean="0"/>
              <a:t>The player is allowed to pass the other player so the board moves their ship to the intended location</a:t>
            </a:r>
            <a:endParaRPr lang="en-GB" dirty="0"/>
          </a:p>
        </p:txBody>
      </p:sp>
      <p:pic>
        <p:nvPicPr>
          <p:cNvPr id="26" name="Picture 2" descr="Keelhauled BB Regula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eelhauled BB Regul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7518" y="2078713"/>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Keelhauled BB Regul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Keelhauled BB Regul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Keelhauled BB Regul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a:stretch>
            <a:fillRect/>
          </a:stretch>
        </p:blipFill>
        <p:spPr>
          <a:xfrm>
            <a:off x="649606" y="702559"/>
            <a:ext cx="1800225" cy="112395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4295065" y="2837134"/>
            <a:ext cx="319118" cy="319118"/>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28018" y="2385435"/>
            <a:ext cx="305546" cy="305546"/>
          </a:xfrm>
          <a:prstGeom prst="rect">
            <a:avLst/>
          </a:prstGeom>
        </p:spPr>
      </p:pic>
      <p:pic>
        <p:nvPicPr>
          <p:cNvPr id="17"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553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Player deposits </a:t>
            </a:r>
            <a:r>
              <a:rPr lang="en-GB" dirty="0"/>
              <a:t>enough </a:t>
            </a:r>
            <a:r>
              <a:rPr lang="en-GB" dirty="0" smtClean="0"/>
              <a:t>treasure in their home port </a:t>
            </a:r>
            <a:r>
              <a:rPr lang="en-GB" dirty="0"/>
              <a:t>to </a:t>
            </a:r>
            <a:r>
              <a:rPr lang="en-GB" dirty="0" smtClean="0"/>
              <a:t>win.</a:t>
            </a:r>
            <a:endParaRPr lang="en-GB" dirty="0"/>
          </a:p>
        </p:txBody>
      </p:sp>
    </p:spTree>
    <p:extLst>
      <p:ext uri="{BB962C8B-B14F-4D97-AF65-F5344CB8AC3E}">
        <p14:creationId xmlns:p14="http://schemas.microsoft.com/office/powerpoint/2010/main" val="47479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600539" y="88893"/>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sp>
        <p:nvSpPr>
          <p:cNvPr id="13" name="TextBox 12"/>
          <p:cNvSpPr txBox="1"/>
          <p:nvPr/>
        </p:nvSpPr>
        <p:spPr>
          <a:xfrm>
            <a:off x="192505" y="5053263"/>
            <a:ext cx="11630527" cy="369332"/>
          </a:xfrm>
          <a:prstGeom prst="rect">
            <a:avLst/>
          </a:prstGeom>
          <a:noFill/>
        </p:spPr>
        <p:txBody>
          <a:bodyPr wrap="square" rtlCol="0">
            <a:spAutoFit/>
          </a:bodyPr>
          <a:lstStyle/>
          <a:p>
            <a:r>
              <a:rPr lang="en-GB" dirty="0" smtClean="0"/>
              <a:t>The Player moves into their port to deposit treasure</a:t>
            </a:r>
            <a:endParaRPr lang="en-GB" dirty="0"/>
          </a:p>
        </p:txBody>
      </p:sp>
      <p:pic>
        <p:nvPicPr>
          <p:cNvPr id="9"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6386" y="1140784"/>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49606" y="702559"/>
            <a:ext cx="1800225" cy="1123950"/>
          </a:xfrm>
          <a:prstGeom prst="rect">
            <a:avLst/>
          </a:prstGeom>
        </p:spPr>
      </p:pic>
      <p:pic>
        <p:nvPicPr>
          <p:cNvPr id="22" name="Picture 2"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4036" y="2657490"/>
            <a:ext cx="189713" cy="4110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Keelhauled BB Regula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01864" y="736493"/>
            <a:ext cx="441548" cy="3455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Keelhauled BB Regula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96497" y="4101041"/>
            <a:ext cx="881842" cy="23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780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43001" y="0"/>
            <a:ext cx="6541639" cy="4849480"/>
          </a:xfrm>
        </p:spPr>
      </p:pic>
      <p:pic>
        <p:nvPicPr>
          <p:cNvPr id="5" name="Picture 4"/>
          <p:cNvPicPr>
            <a:picLocks noChangeAspect="1"/>
          </p:cNvPicPr>
          <p:nvPr/>
        </p:nvPicPr>
        <p:blipFill>
          <a:blip r:embed="rId3"/>
          <a:stretch>
            <a:fillRect/>
          </a:stretch>
        </p:blipFill>
        <p:spPr>
          <a:xfrm>
            <a:off x="4053206" y="1389179"/>
            <a:ext cx="3349852" cy="2091442"/>
          </a:xfrm>
          <a:prstGeom prst="rect">
            <a:avLst/>
          </a:prstGeom>
        </p:spPr>
      </p:pic>
      <p:sp>
        <p:nvSpPr>
          <p:cNvPr id="6" name="TextBox 5"/>
          <p:cNvSpPr txBox="1"/>
          <p:nvPr/>
        </p:nvSpPr>
        <p:spPr>
          <a:xfrm>
            <a:off x="2042160" y="5171440"/>
            <a:ext cx="5814477" cy="369332"/>
          </a:xfrm>
          <a:prstGeom prst="rect">
            <a:avLst/>
          </a:prstGeom>
          <a:noFill/>
        </p:spPr>
        <p:txBody>
          <a:bodyPr wrap="none" rtlCol="0">
            <a:spAutoFit/>
          </a:bodyPr>
          <a:lstStyle/>
          <a:p>
            <a:r>
              <a:rPr lang="en-GB" dirty="0" smtClean="0"/>
              <a:t>The victory screen will show with the player being the victor</a:t>
            </a:r>
            <a:endParaRPr lang="en-GB" dirty="0"/>
          </a:p>
        </p:txBody>
      </p:sp>
    </p:spTree>
    <p:extLst>
      <p:ext uri="{BB962C8B-B14F-4D97-AF65-F5344CB8AC3E}">
        <p14:creationId xmlns:p14="http://schemas.microsoft.com/office/powerpoint/2010/main" val="1278849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1838"/>
          </a:xfrm>
        </p:spPr>
        <p:txBody>
          <a:bodyPr/>
          <a:lstStyle/>
          <a:p>
            <a:r>
              <a:rPr lang="en-GB" dirty="0" smtClean="0"/>
              <a:t>The Player </a:t>
            </a:r>
            <a:r>
              <a:rPr lang="en-GB" dirty="0"/>
              <a:t>moves to the coast of flat island and </a:t>
            </a:r>
            <a:r>
              <a:rPr lang="en-GB" dirty="0" smtClean="0"/>
              <a:t>get </a:t>
            </a:r>
            <a:r>
              <a:rPr lang="en-GB" dirty="0"/>
              <a:t>awarded </a:t>
            </a:r>
            <a:r>
              <a:rPr lang="en-GB" dirty="0" smtClean="0"/>
              <a:t>with the crew cards and treasure.</a:t>
            </a:r>
            <a:endParaRPr lang="en-GB" dirty="0"/>
          </a:p>
        </p:txBody>
      </p:sp>
    </p:spTree>
    <p:extLst>
      <p:ext uri="{BB962C8B-B14F-4D97-AF65-F5344CB8AC3E}">
        <p14:creationId xmlns:p14="http://schemas.microsoft.com/office/powerpoint/2010/main" val="2452036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460714" y="987632"/>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sp>
        <p:nvSpPr>
          <p:cNvPr id="13" name="TextBox 12"/>
          <p:cNvSpPr txBox="1"/>
          <p:nvPr/>
        </p:nvSpPr>
        <p:spPr>
          <a:xfrm>
            <a:off x="192505" y="5053263"/>
            <a:ext cx="11630527" cy="923330"/>
          </a:xfrm>
          <a:prstGeom prst="rect">
            <a:avLst/>
          </a:prstGeom>
          <a:noFill/>
        </p:spPr>
        <p:txBody>
          <a:bodyPr wrap="square" rtlCol="0">
            <a:spAutoFit/>
          </a:bodyPr>
          <a:lstStyle/>
          <a:p>
            <a:r>
              <a:rPr lang="en-GB" dirty="0" smtClean="0"/>
              <a:t>The board highlights where the player can move to.</a:t>
            </a:r>
          </a:p>
          <a:p>
            <a:endParaRPr lang="en-GB" dirty="0"/>
          </a:p>
          <a:p>
            <a:r>
              <a:rPr lang="en-GB" dirty="0" smtClean="0"/>
              <a:t>The player clicks the highlighted square adjacent to flat island.</a:t>
            </a:r>
            <a:endParaRPr lang="en-GB" dirty="0"/>
          </a:p>
        </p:txBody>
      </p:sp>
      <p:pic>
        <p:nvPicPr>
          <p:cNvPr id="8" name="Picture 2" descr="Keelhauled BB Regu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76386" y="1140784"/>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0"/>
          <a:stretch>
            <a:fillRect/>
          </a:stretch>
        </p:blipFill>
        <p:spPr>
          <a:xfrm>
            <a:off x="649606" y="702559"/>
            <a:ext cx="1800225" cy="1123950"/>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65920" y="1037081"/>
            <a:ext cx="245594" cy="245594"/>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29652" y="1037733"/>
            <a:ext cx="245594" cy="245594"/>
          </a:xfrm>
          <a:prstGeom prst="rect">
            <a:avLst/>
          </a:prstGeom>
        </p:spPr>
      </p:pic>
      <p:pic>
        <p:nvPicPr>
          <p:cNvPr id="25" name="Picture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90108" y="1037081"/>
            <a:ext cx="245594" cy="245594"/>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0239" y="1037081"/>
            <a:ext cx="245594" cy="245594"/>
          </a:xfrm>
          <a:prstGeom prst="rect">
            <a:avLst/>
          </a:prstGeom>
        </p:spPr>
      </p:pic>
      <p:pic>
        <p:nvPicPr>
          <p:cNvPr id="27"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76386" y="765842"/>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3707" y="2707565"/>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389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530785" y="981225"/>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sp>
        <p:nvSpPr>
          <p:cNvPr id="13" name="TextBox 12"/>
          <p:cNvSpPr txBox="1"/>
          <p:nvPr/>
        </p:nvSpPr>
        <p:spPr>
          <a:xfrm>
            <a:off x="154405" y="5057290"/>
            <a:ext cx="11630527" cy="369332"/>
          </a:xfrm>
          <a:prstGeom prst="rect">
            <a:avLst/>
          </a:prstGeom>
          <a:noFill/>
        </p:spPr>
        <p:txBody>
          <a:bodyPr wrap="square" rtlCol="0">
            <a:spAutoFit/>
          </a:bodyPr>
          <a:lstStyle/>
          <a:p>
            <a:r>
              <a:rPr lang="en-GB" dirty="0" smtClean="0"/>
              <a:t>The board moves the player to the edge of flat island.</a:t>
            </a:r>
            <a:endParaRPr lang="en-GB" dirty="0"/>
          </a:p>
        </p:txBody>
      </p:sp>
      <p:pic>
        <p:nvPicPr>
          <p:cNvPr id="8" name="Picture 2" descr="Keelhauled BB Regu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76386" y="1140784"/>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0"/>
          <a:stretch>
            <a:fillRect/>
          </a:stretch>
        </p:blipFill>
        <p:spPr>
          <a:xfrm>
            <a:off x="649606" y="702559"/>
            <a:ext cx="1800225" cy="1123950"/>
          </a:xfrm>
          <a:prstGeom prst="rect">
            <a:avLst/>
          </a:prstGeom>
        </p:spPr>
      </p:pic>
      <p:pic>
        <p:nvPicPr>
          <p:cNvPr id="27"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76386" y="765842"/>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3707" y="2707565"/>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Keelhauled BB Regul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212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8847" y="365125"/>
            <a:ext cx="7598105" cy="4351338"/>
          </a:xfrm>
        </p:spPr>
      </p:pic>
      <p:sp>
        <p:nvSpPr>
          <p:cNvPr id="5" name="TextBox 4"/>
          <p:cNvSpPr txBox="1"/>
          <p:nvPr/>
        </p:nvSpPr>
        <p:spPr>
          <a:xfrm>
            <a:off x="242635" y="4993790"/>
            <a:ext cx="11630527" cy="646331"/>
          </a:xfrm>
          <a:prstGeom prst="rect">
            <a:avLst/>
          </a:prstGeom>
          <a:noFill/>
        </p:spPr>
        <p:txBody>
          <a:bodyPr wrap="square" rtlCol="0">
            <a:spAutoFit/>
          </a:bodyPr>
          <a:lstStyle/>
          <a:p>
            <a:r>
              <a:rPr lang="en-GB" dirty="0" smtClean="0"/>
              <a:t>The player is awarded all the treasure they can hold from flat island and all the crew cards in this case 2 pieces of treasure and no crew cards.</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8250" y="2227079"/>
            <a:ext cx="1362449" cy="113842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3401" y="2227078"/>
            <a:ext cx="1362449" cy="1138421"/>
          </a:xfrm>
          <a:prstGeom prst="rect">
            <a:avLst/>
          </a:prstGeom>
        </p:spPr>
      </p:pic>
    </p:spTree>
    <p:extLst>
      <p:ext uri="{BB962C8B-B14F-4D97-AF65-F5344CB8AC3E}">
        <p14:creationId xmlns:p14="http://schemas.microsoft.com/office/powerpoint/2010/main" val="865005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855792"/>
          </a:xfr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530785" y="981225"/>
            <a:ext cx="319118" cy="31911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6952" y="3559417"/>
            <a:ext cx="288293" cy="28829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sp>
        <p:nvSpPr>
          <p:cNvPr id="13" name="TextBox 12"/>
          <p:cNvSpPr txBox="1"/>
          <p:nvPr/>
        </p:nvSpPr>
        <p:spPr>
          <a:xfrm>
            <a:off x="154405" y="5057290"/>
            <a:ext cx="11630527" cy="369332"/>
          </a:xfrm>
          <a:prstGeom prst="rect">
            <a:avLst/>
          </a:prstGeom>
          <a:noFill/>
        </p:spPr>
        <p:txBody>
          <a:bodyPr wrap="square" rtlCol="0">
            <a:spAutoFit/>
          </a:bodyPr>
          <a:lstStyle/>
          <a:p>
            <a:r>
              <a:rPr lang="en-GB" dirty="0" smtClean="0"/>
              <a:t>The rewards are given to the player.</a:t>
            </a:r>
            <a:endParaRPr lang="en-GB" dirty="0"/>
          </a:p>
        </p:txBody>
      </p:sp>
      <p:pic>
        <p:nvPicPr>
          <p:cNvPr id="8" name="Picture 2" descr="Keelhauled BB Regu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Keelhauled BB Regul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76386" y="1140784"/>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0"/>
          <a:stretch>
            <a:fillRect/>
          </a:stretch>
        </p:blipFill>
        <p:spPr>
          <a:xfrm>
            <a:off x="649606" y="702559"/>
            <a:ext cx="1800225" cy="1123950"/>
          </a:xfrm>
          <a:prstGeom prst="rect">
            <a:avLst/>
          </a:prstGeom>
        </p:spPr>
      </p:pic>
      <p:pic>
        <p:nvPicPr>
          <p:cNvPr id="27" name="Picture 6"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76386" y="765842"/>
            <a:ext cx="272184" cy="33193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Keelhauled BB Regula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9296" y="2702698"/>
            <a:ext cx="303062" cy="3680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Keelhauled BB Regul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5400000">
            <a:off x="3216217" y="4544324"/>
            <a:ext cx="513916" cy="917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Keelhauled BB Regula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8132984" y="4457746"/>
            <a:ext cx="636239" cy="854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Keelhauled BB Regul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6200000">
            <a:off x="8150254" y="254949"/>
            <a:ext cx="555165" cy="7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71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24000" y="1586820"/>
            <a:ext cx="9144000" cy="2387600"/>
          </a:xfrm>
        </p:spPr>
        <p:txBody>
          <a:bodyPr>
            <a:normAutofit/>
          </a:bodyPr>
          <a:lstStyle/>
          <a:p>
            <a:r>
              <a:rPr lang="en-GB" sz="4000" dirty="0" smtClean="0"/>
              <a:t>A player wants to check their crew cards and then go back to making a move. This is how the GUI will handle and display the crew cards.</a:t>
            </a:r>
            <a:endParaRPr lang="en-GB" sz="4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2260" y="4861011"/>
            <a:ext cx="10972800" cy="1143000"/>
          </a:xfrm>
        </p:spPr>
        <p:txBody>
          <a:bodyPr>
            <a:normAutofit/>
          </a:bodyPr>
          <a:lstStyle/>
          <a:p>
            <a:r>
              <a:rPr lang="en-GB" sz="1800" dirty="0" smtClean="0"/>
              <a:t>When the player is in the main board menu the user will see the cards option on the left side of the screen with the amount of cards displayed next to it.</a:t>
            </a:r>
            <a:endParaRPr lang="en-GB" sz="1800" dirty="0"/>
          </a:p>
        </p:txBody>
      </p:sp>
      <p:pic>
        <p:nvPicPr>
          <p:cNvPr id="2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4855792"/>
          </a:xfr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4" y="1255237"/>
            <a:ext cx="257191" cy="257191"/>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4" y="1507697"/>
            <a:ext cx="257191" cy="257191"/>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4" y="1730297"/>
            <a:ext cx="257191" cy="257191"/>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3" y="1965266"/>
            <a:ext cx="257191" cy="257191"/>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585106" y="781179"/>
            <a:ext cx="319118" cy="319118"/>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233678">
            <a:off x="5008326" y="3559417"/>
            <a:ext cx="288293" cy="288293"/>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46" name="Picture 2" descr="Keelhauled BB Regul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Keelhauled BB Regul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11"/>
          <a:stretch>
            <a:fillRect/>
          </a:stretch>
        </p:blipFill>
        <p:spPr>
          <a:xfrm>
            <a:off x="649606" y="702559"/>
            <a:ext cx="1800225" cy="1123950"/>
          </a:xfrm>
          <a:prstGeom prst="rect">
            <a:avLst/>
          </a:prstGeom>
        </p:spPr>
      </p:pic>
      <p:pic>
        <p:nvPicPr>
          <p:cNvPr id="2" name="Picture 1"/>
          <p:cNvPicPr>
            <a:picLocks noChangeAspect="1"/>
          </p:cNvPicPr>
          <p:nvPr/>
        </p:nvPicPr>
        <p:blipFill>
          <a:blip r:embed="rId12"/>
          <a:stretch>
            <a:fillRect/>
          </a:stretch>
        </p:blipFill>
        <p:spPr>
          <a:xfrm>
            <a:off x="6413357" y="580177"/>
            <a:ext cx="701101" cy="701101"/>
          </a:xfrm>
          <a:prstGeom prst="rect">
            <a:avLst/>
          </a:prstGeom>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128" y="1043485"/>
            <a:ext cx="257191" cy="2377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60" y="4850414"/>
            <a:ext cx="10972800" cy="1143000"/>
          </a:xfrm>
        </p:spPr>
        <p:txBody>
          <a:bodyPr>
            <a:noAutofit/>
          </a:bodyPr>
          <a:lstStyle/>
          <a:p>
            <a:r>
              <a:rPr lang="en-GB" sz="1800" dirty="0" smtClean="0"/>
              <a:t>When the cards option is selected the user will be able to see all his or her crew cards with the value of both the movement and attack power. To exit click the X in the top corner.</a:t>
            </a:r>
            <a:endParaRPr lang="en-GB" sz="1800" dirty="0"/>
          </a:p>
        </p:txBody>
      </p:sp>
      <p:pic>
        <p:nvPicPr>
          <p:cNvPr id="1026" name="Picture 2"/>
          <p:cNvPicPr>
            <a:picLocks noChangeAspect="1" noChangeArrowheads="1"/>
          </p:cNvPicPr>
          <p:nvPr/>
        </p:nvPicPr>
        <p:blipFill>
          <a:blip r:embed="rId2"/>
          <a:srcRect/>
          <a:stretch>
            <a:fillRect/>
          </a:stretch>
        </p:blipFill>
        <p:spPr bwMode="auto">
          <a:xfrm>
            <a:off x="0" y="0"/>
            <a:ext cx="12192000" cy="48387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411" y="4739547"/>
            <a:ext cx="10972800" cy="1143000"/>
          </a:xfrm>
        </p:spPr>
        <p:txBody>
          <a:bodyPr>
            <a:normAutofit/>
          </a:bodyPr>
          <a:lstStyle/>
          <a:p>
            <a:r>
              <a:rPr lang="en-GB" sz="1800" dirty="0" smtClean="0"/>
              <a:t>Once the menu has been closed the user will go back to making their move.</a:t>
            </a:r>
            <a:endParaRPr lang="en-GB" sz="1800" dirty="0"/>
          </a:p>
        </p:txBody>
      </p:sp>
      <p:pic>
        <p:nvPicPr>
          <p:cNvPr id="1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213"/>
            <a:ext cx="12192000" cy="4855792"/>
          </a:xfr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4" y="1255237"/>
            <a:ext cx="257191" cy="257191"/>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4" y="1507697"/>
            <a:ext cx="257191" cy="25719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4" y="1730297"/>
            <a:ext cx="257191" cy="25719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313" y="1965266"/>
            <a:ext cx="257191" cy="257191"/>
          </a:xfrm>
          <a:prstGeom prst="rect">
            <a:avLst/>
          </a:prstGeom>
        </p:spPr>
      </p:pic>
      <p:pic>
        <p:nvPicPr>
          <p:cNvPr id="24" name="Picture 23"/>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6410549" y="579853"/>
            <a:ext cx="240506" cy="238122"/>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585106" y="781179"/>
            <a:ext cx="319118" cy="319118"/>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233678">
            <a:off x="5008326" y="3559417"/>
            <a:ext cx="288293" cy="288293"/>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3877" y="3093137"/>
            <a:ext cx="284619" cy="284619"/>
          </a:xfrm>
          <a:prstGeom prst="rect">
            <a:avLst/>
          </a:prstGeom>
        </p:spPr>
      </p:pic>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26839" y="2402019"/>
            <a:ext cx="305546" cy="305546"/>
          </a:xfrm>
          <a:prstGeom prst="rect">
            <a:avLst/>
          </a:prstGeom>
        </p:spPr>
      </p:pic>
      <p:pic>
        <p:nvPicPr>
          <p:cNvPr id="30" name="Picture 2" descr="Keelhauled BB Regul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63938" y="4114142"/>
            <a:ext cx="1034870" cy="2197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5909" y="3372792"/>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9296" y="2690313"/>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Keelhauled BB Regula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7518" y="2070087"/>
            <a:ext cx="301778" cy="36802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04262" y="70002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8668" y="1100297"/>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8668" y="1504248"/>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Keelhauled BB Regul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8668" y="1918810"/>
            <a:ext cx="329902" cy="35010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12"/>
          <a:stretch>
            <a:fillRect/>
          </a:stretch>
        </p:blipFill>
        <p:spPr>
          <a:xfrm>
            <a:off x="649606" y="702559"/>
            <a:ext cx="1800225" cy="1123950"/>
          </a:xfrm>
          <a:prstGeom prst="rect">
            <a:avLst/>
          </a:prstGeom>
        </p:spPr>
      </p:pic>
      <p:pic>
        <p:nvPicPr>
          <p:cNvPr id="41" name="Picture 40"/>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6410549" y="811280"/>
            <a:ext cx="240506" cy="238122"/>
          </a:xfrm>
          <a:prstGeom prst="rect">
            <a:avLst/>
          </a:prstGeom>
        </p:spPr>
      </p:pic>
      <p:pic>
        <p:nvPicPr>
          <p:cNvPr id="42" name="Picture 41"/>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6410549" y="1039606"/>
            <a:ext cx="240506" cy="238122"/>
          </a:xfrm>
          <a:prstGeom prst="rect">
            <a:avLst/>
          </a:prstGeom>
        </p:spPr>
      </p:pic>
      <p:pic>
        <p:nvPicPr>
          <p:cNvPr id="45" name="Picture 44"/>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6873439" y="805922"/>
            <a:ext cx="240506" cy="248262"/>
          </a:xfrm>
          <a:prstGeom prst="rect">
            <a:avLst/>
          </a:prstGeom>
        </p:spPr>
      </p:pic>
      <p:pic>
        <p:nvPicPr>
          <p:cNvPr id="46" name="Picture 45"/>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6873439" y="579853"/>
            <a:ext cx="240506" cy="238122"/>
          </a:xfrm>
          <a:prstGeom prst="rect">
            <a:avLst/>
          </a:prstGeom>
        </p:spPr>
      </p:pic>
      <p:pic>
        <p:nvPicPr>
          <p:cNvPr id="47" name="Picture 46"/>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6644855" y="581093"/>
            <a:ext cx="240506" cy="238122"/>
          </a:xfrm>
          <a:prstGeom prst="rect">
            <a:avLst/>
          </a:prstGeom>
        </p:spPr>
      </p:pic>
      <p:pic>
        <p:nvPicPr>
          <p:cNvPr id="43" name="Picture 42"/>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6644855" y="1039199"/>
            <a:ext cx="240506" cy="238122"/>
          </a:xfrm>
          <a:prstGeom prst="rect">
            <a:avLst/>
          </a:prstGeom>
        </p:spPr>
      </p:pic>
      <p:pic>
        <p:nvPicPr>
          <p:cNvPr id="44" name="Picture 43"/>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6873439" y="1038368"/>
            <a:ext cx="240506" cy="238122"/>
          </a:xfrm>
          <a:prstGeom prst="rect">
            <a:avLst/>
          </a:prstGeom>
        </p:spPr>
      </p:pic>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33263" y="1033768"/>
            <a:ext cx="257191" cy="2335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579563"/>
            <a:ext cx="9144000" cy="2387600"/>
          </a:xfrm>
        </p:spPr>
        <p:txBody>
          <a:bodyPr>
            <a:normAutofit fontScale="90000"/>
          </a:bodyPr>
          <a:lstStyle/>
          <a:p>
            <a:r>
              <a:rPr lang="en-GB" dirty="0" smtClean="0"/>
              <a:t>A Player moves into a trading port and then trades 1 barrel for the equivalent in crew</a:t>
            </a:r>
            <a:endParaRPr lang="en-GB"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2579</TotalTime>
  <Words>1305</Words>
  <Application>Microsoft Office PowerPoint</Application>
  <PresentationFormat>Widescreen</PresentationFormat>
  <Paragraphs>76</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Software Engineering Group Projects – User Interface presentation</vt:lpstr>
      <vt:lpstr>The start screen and how to proceed with the game. This will show you how to set up a game from the starting screen.</vt:lpstr>
      <vt:lpstr>The start menu is basic with clear instructions to enter the players name in the coloured boxes.</vt:lpstr>
      <vt:lpstr>In this screen you can see that each player has entered their name. There is player one, player two, player three and player four. Once they have completed this step and clicked start. The board screen will display and the game begins.</vt:lpstr>
      <vt:lpstr>A player wants to check their crew cards and then go back to making a move. This is how the GUI will handle and display the crew cards.</vt:lpstr>
      <vt:lpstr>When the player is in the main board menu the user will see the cards option on the left side of the screen with the amount of cards displayed next to it.</vt:lpstr>
      <vt:lpstr>When the cards option is selected the user will be able to see all his or her crew cards with the value of both the movement and attack power. To exit click the X in the top corner.</vt:lpstr>
      <vt:lpstr>Once the menu has been closed the user will go back to making their move.</vt:lpstr>
      <vt:lpstr>A Player moves into a trading port and then trades 1 barrel for the equivalent in crew</vt:lpstr>
      <vt:lpstr>When a player moves to a trade port a trade menu will pop up.</vt:lpstr>
      <vt:lpstr>In the trade menu you will be able to select the treasure you have (a barrel) and trade it for the equivalent crew. Once the user has clicked trade it will take them back to the board screen. In the example above you can see a player swapping a barrel for a crew card worth the same amount.</vt:lpstr>
      <vt:lpstr>A Player moves onto an occupied square by an enemy player ship. A battle starts and in this example the attacking player wins taking both of the loser players treasure. The loser then moves away. This is to show how the GUI works when attacking. </vt:lpstr>
      <vt:lpstr>When a player moves to the same square another player is on a battle screen will pop up.</vt:lpstr>
      <vt:lpstr>On the battle screen the users will see both the players attack score, who the winner is and the ability to collect their reward.</vt:lpstr>
      <vt:lpstr>On this screen the winner has room for only 1 treasure. This shows the user gaining the highest treasure the opponent has.</vt:lpstr>
      <vt:lpstr>A message will prompt the user that the remaining treasure has gone to treasure island.</vt:lpstr>
      <vt:lpstr>If the loser does not have treasure, but does have cards, then the two lowest value cards in the loser's hand are given to the winner.</vt:lpstr>
      <vt:lpstr>A message will prompt the loser (player 2) that they have to make a free legal move away from the winners ship.</vt:lpstr>
      <vt:lpstr>The loser must move up to the maximum squares that they can move, in any direction, followed by a change of direction. They must move at least one square away from the attacker.  In this picture the user can move up to 3 squares.  If the result is a draw no treasure or crew cards are lost as a result of the battle, however the attacking ship gets to make a free move and direction change. </vt:lpstr>
      <vt:lpstr>A Player moves to the coast of treasure island and get given a chance card. The chance card gives him the choice of either a treasure or 3 crew cards. The user then proceeds to pick a treasure gain a diamonds.</vt:lpstr>
      <vt:lpstr>The user proceeds to the coast of treasure island.</vt:lpstr>
      <vt:lpstr>The player gains the chance card 14 and gets the option between treasure and crew cards. The player then proceeds to picks treasure</vt:lpstr>
      <vt:lpstr>The player then gets a pop up prompting him that he has just gained his treasure (a diamond).</vt:lpstr>
      <vt:lpstr>A Player gets given a chance card they can keep, they then click the chance card button to see the card they've been given (card 25 in this example). </vt:lpstr>
      <vt:lpstr>When the player is in the main board menu the user will see the Chance option on the left side of the screen with the amount of chance cards they have displayed next to it.</vt:lpstr>
      <vt:lpstr>Once the user has selected the chance option, the chance menu will pop up displaying all the chance cards they have gained. As you can see this player has the chance card 25 – Kidd’s Chart.</vt:lpstr>
      <vt:lpstr>Player moves a distance and then changes direction. This is to show how movement works with the GUI.</vt:lpstr>
      <vt:lpstr>PowerPoint Presentation</vt:lpstr>
      <vt:lpstr>PowerPoint Presentation</vt:lpstr>
      <vt:lpstr>PowerPoint Presentation</vt:lpstr>
      <vt:lpstr>Player is their home port and wants to move out of the port.</vt:lpstr>
      <vt:lpstr>PowerPoint Presentation</vt:lpstr>
      <vt:lpstr>PowerPoint Presentation</vt:lpstr>
      <vt:lpstr>PowerPoint Presentation</vt:lpstr>
      <vt:lpstr>The player moves into their home port and deposits the treasure that they have.</vt:lpstr>
      <vt:lpstr>PowerPoint Presentation</vt:lpstr>
      <vt:lpstr>PowerPoint Presentation</vt:lpstr>
      <vt:lpstr>The player moves past another player and the second player get the option to attack them.</vt:lpstr>
      <vt:lpstr>PowerPoint Presentation</vt:lpstr>
      <vt:lpstr>PowerPoint Presentation</vt:lpstr>
      <vt:lpstr>PowerPoint Presentation</vt:lpstr>
      <vt:lpstr>Player deposits enough treasure in their home port to win.</vt:lpstr>
      <vt:lpstr>PowerPoint Presentation</vt:lpstr>
      <vt:lpstr>PowerPoint Presentation</vt:lpstr>
      <vt:lpstr>The Player moves to the coast of flat island and get awarded with the crew cards and treasure.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Player moves a distance and then changes direction. This is to show how movement works with the GUI.</dc:title>
  <dc:creator>Adam Lawson</dc:creator>
  <cp:lastModifiedBy>liam evans</cp:lastModifiedBy>
  <cp:revision>109</cp:revision>
  <dcterms:created xsi:type="dcterms:W3CDTF">2017-02-25T17:56:05Z</dcterms:created>
  <dcterms:modified xsi:type="dcterms:W3CDTF">2017-03-22T23:05:10Z</dcterms:modified>
</cp:coreProperties>
</file>